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4"/>
  </p:notesMasterIdLst>
  <p:sldIdLst>
    <p:sldId id="289" r:id="rId2"/>
    <p:sldId id="356" r:id="rId3"/>
    <p:sldId id="360" r:id="rId4"/>
    <p:sldId id="362" r:id="rId5"/>
    <p:sldId id="366" r:id="rId6"/>
    <p:sldId id="363" r:id="rId7"/>
    <p:sldId id="369" r:id="rId8"/>
    <p:sldId id="371" r:id="rId9"/>
    <p:sldId id="370" r:id="rId10"/>
    <p:sldId id="372" r:id="rId11"/>
    <p:sldId id="373" r:id="rId12"/>
    <p:sldId id="374" r:id="rId13"/>
    <p:sldId id="375" r:id="rId14"/>
    <p:sldId id="377" r:id="rId15"/>
    <p:sldId id="378" r:id="rId16"/>
    <p:sldId id="379" r:id="rId17"/>
    <p:sldId id="380" r:id="rId18"/>
    <p:sldId id="381" r:id="rId19"/>
    <p:sldId id="382" r:id="rId20"/>
    <p:sldId id="383" r:id="rId21"/>
    <p:sldId id="357" r:id="rId22"/>
    <p:sldId id="361"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11" r:id="rId37"/>
    <p:sldId id="409" r:id="rId38"/>
    <p:sldId id="410" r:id="rId39"/>
    <p:sldId id="412" r:id="rId40"/>
    <p:sldId id="413" r:id="rId41"/>
    <p:sldId id="414" r:id="rId42"/>
    <p:sldId id="299" r:id="rId43"/>
  </p:sldIdLst>
  <p:sldSz cx="12192000" cy="6858000"/>
  <p:notesSz cx="6858000" cy="9144000"/>
  <p:embeddedFontLst>
    <p:embeddedFont>
      <p:font typeface="方正宋刻本秀楷简体" panose="02010600030101010101" charset="-122"/>
      <p:regular r:id="rId45"/>
    </p:embeddedFont>
    <p:embeddedFont>
      <p:font typeface="Cambria Math" panose="02040503050406030204" pitchFamily="18" charset="0"/>
      <p:regular r:id="rId46"/>
    </p:embeddedFont>
    <p:embeddedFont>
      <p:font typeface="Tw Cen MT Condensed Extra Bold" panose="020B0803020202020204" pitchFamily="34" charset="0"/>
      <p:regular r:id="rId47"/>
    </p:embeddedFont>
    <p:embeddedFont>
      <p:font typeface="等线" panose="02010600030101010101" pitchFamily="2" charset="-122"/>
      <p:regular r:id="rId48"/>
      <p:bold r:id="rId49"/>
    </p:embeddedFont>
    <p:embeddedFont>
      <p:font typeface="等线 Light" panose="02010600030101010101" pitchFamily="2" charset="-122"/>
      <p:regular r:id="rId50"/>
    </p:embeddedFont>
    <p:embeddedFont>
      <p:font typeface="微软雅黑" panose="020B0503020204020204" pitchFamily="34" charset="-122"/>
      <p:regular r:id="rId51"/>
      <p:bold r:id="rId52"/>
    </p:embeddedFont>
    <p:embeddedFont>
      <p:font typeface="微软雅黑" panose="020B0503020204020204" pitchFamily="34" charset="-122"/>
      <p:regular r:id="rId51"/>
      <p:bold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501">
          <p15:clr>
            <a:srgbClr val="A4A3A4"/>
          </p15:clr>
        </p15:guide>
        <p15:guide id="4" orient="horz" pos="682">
          <p15:clr>
            <a:srgbClr val="A4A3A4"/>
          </p15:clr>
        </p15:guide>
        <p15:guide id="5" pos="7492">
          <p15:clr>
            <a:srgbClr val="A4A3A4"/>
          </p15:clr>
        </p15:guide>
        <p15:guide id="6" pos="325">
          <p15:clr>
            <a:srgbClr val="A4A3A4"/>
          </p15:clr>
        </p15:guide>
        <p15:guide id="7" pos="7355">
          <p15:clr>
            <a:srgbClr val="A4A3A4"/>
          </p15:clr>
        </p15:guide>
        <p15:guide id="8" pos="1239">
          <p15:clr>
            <a:srgbClr val="A4A3A4"/>
          </p15:clr>
        </p15:guide>
        <p15:guide id="9" pos="6480">
          <p15:clr>
            <a:srgbClr val="A4A3A4"/>
          </p15:clr>
        </p15:guide>
        <p15:guide id="10" pos="2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19" autoAdjust="0"/>
  </p:normalViewPr>
  <p:slideViewPr>
    <p:cSldViewPr snapToGrid="0" showGuides="1">
      <p:cViewPr varScale="1">
        <p:scale>
          <a:sx n="71" d="100"/>
          <a:sy n="71" d="100"/>
        </p:scale>
        <p:origin x="922" y="38"/>
      </p:cViewPr>
      <p:guideLst>
        <p:guide orient="horz" pos="2160"/>
        <p:guide pos="3840"/>
        <p:guide orient="horz" pos="1501"/>
        <p:guide orient="horz" pos="682"/>
        <p:guide pos="7492"/>
        <p:guide pos="325"/>
        <p:guide pos="7355"/>
        <p:guide pos="1239"/>
        <p:guide pos="6480"/>
        <p:guide pos="2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A89BB-8CF9-4C05-B762-4A96B8679782}"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6DE9-92C5-4C1C-B9A2-F5B0C58FE1F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a:t>
            </a:fld>
            <a:endParaRPr lang="zh-CN" altLang="en-US"/>
          </a:p>
        </p:txBody>
      </p:sp>
    </p:spTree>
    <p:extLst>
      <p:ext uri="{BB962C8B-B14F-4D97-AF65-F5344CB8AC3E}">
        <p14:creationId xmlns:p14="http://schemas.microsoft.com/office/powerpoint/2010/main" val="190159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39</a:t>
            </a:fld>
            <a:endParaRPr lang="zh-CN" altLang="en-US"/>
          </a:p>
        </p:txBody>
      </p:sp>
    </p:spTree>
    <p:extLst>
      <p:ext uri="{BB962C8B-B14F-4D97-AF65-F5344CB8AC3E}">
        <p14:creationId xmlns:p14="http://schemas.microsoft.com/office/powerpoint/2010/main" val="272910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40</a:t>
            </a:fld>
            <a:endParaRPr lang="zh-CN" altLang="en-US"/>
          </a:p>
        </p:txBody>
      </p:sp>
    </p:spTree>
    <p:extLst>
      <p:ext uri="{BB962C8B-B14F-4D97-AF65-F5344CB8AC3E}">
        <p14:creationId xmlns:p14="http://schemas.microsoft.com/office/powerpoint/2010/main" val="377139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41</a:t>
            </a:fld>
            <a:endParaRPr lang="zh-CN" altLang="en-US"/>
          </a:p>
        </p:txBody>
      </p:sp>
    </p:spTree>
    <p:extLst>
      <p:ext uri="{BB962C8B-B14F-4D97-AF65-F5344CB8AC3E}">
        <p14:creationId xmlns:p14="http://schemas.microsoft.com/office/powerpoint/2010/main" val="412201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latin typeface="+mn-lt"/>
              </a:rPr>
              <a:t>simStateCompliance</a:t>
            </a:r>
            <a:endParaRPr lang="en-US" altLang="zh-CN" b="0" i="0" dirty="0">
              <a:solidFill>
                <a:srgbClr val="1C1F21"/>
              </a:solidFill>
              <a:effectLst/>
              <a:latin typeface="+mn-lt"/>
            </a:endParaRPr>
          </a:p>
          <a:p>
            <a:pPr algn="l"/>
            <a:r>
              <a:rPr lang="zh-CN" altLang="en-US" b="0" i="0" dirty="0">
                <a:solidFill>
                  <a:srgbClr val="1C1F21"/>
                </a:solidFill>
                <a:effectLst/>
                <a:latin typeface="+mn-lt"/>
              </a:rPr>
              <a:t>用来指定仿真状态的保存和创建方法，包括以下可取的选项：</a:t>
            </a:r>
          </a:p>
          <a:p>
            <a:pPr algn="l">
              <a:buFont typeface="+mj-lt"/>
              <a:buNone/>
            </a:pPr>
            <a:r>
              <a:rPr lang="en-US" altLang="zh-CN" b="0" i="0" dirty="0">
                <a:solidFill>
                  <a:srgbClr val="1C1F21"/>
                </a:solidFill>
                <a:effectLst/>
                <a:latin typeface="+mn-lt"/>
              </a:rPr>
              <a:t>1</a:t>
            </a:r>
            <a:r>
              <a:rPr lang="zh-CN" altLang="en-US" b="0" i="0" dirty="0">
                <a:solidFill>
                  <a:srgbClr val="1C1F21"/>
                </a:solidFill>
                <a:effectLst/>
                <a:latin typeface="+mn-lt"/>
              </a:rPr>
              <a:t>、</a:t>
            </a:r>
            <a:r>
              <a:rPr lang="en-US" altLang="zh-CN" b="0" i="0" dirty="0">
                <a:solidFill>
                  <a:srgbClr val="1C1F21"/>
                </a:solidFill>
                <a:effectLst/>
                <a:latin typeface="+mn-lt"/>
              </a:rPr>
              <a:t>'</a:t>
            </a:r>
            <a:r>
              <a:rPr lang="en-US" altLang="zh-CN" b="0" i="0" dirty="0" err="1">
                <a:solidFill>
                  <a:srgbClr val="1C1F21"/>
                </a:solidFill>
                <a:effectLst/>
                <a:latin typeface="+mn-lt"/>
              </a:rPr>
              <a:t>UnknownSimState</a:t>
            </a:r>
            <a:r>
              <a:rPr lang="en-US" altLang="zh-CN" b="0" i="0" dirty="0">
                <a:solidFill>
                  <a:srgbClr val="1C1F21"/>
                </a:solidFill>
                <a:effectLst/>
                <a:latin typeface="+mn-lt"/>
              </a:rPr>
              <a:t>',</a:t>
            </a:r>
            <a:r>
              <a:rPr lang="zh-CN" altLang="en-US" b="0" i="0" dirty="0">
                <a:solidFill>
                  <a:srgbClr val="1C1F21"/>
                </a:solidFill>
                <a:effectLst/>
                <a:latin typeface="+mn-lt"/>
              </a:rPr>
              <a:t>先给出警告，然后采用默认装置；</a:t>
            </a:r>
          </a:p>
          <a:p>
            <a:pPr algn="l">
              <a:buFont typeface="+mj-lt"/>
              <a:buNone/>
            </a:pPr>
            <a:r>
              <a:rPr lang="en-US" altLang="zh-CN" b="0" i="0" dirty="0">
                <a:solidFill>
                  <a:srgbClr val="1C1F21"/>
                </a:solidFill>
                <a:effectLst/>
                <a:latin typeface="+mn-lt"/>
              </a:rPr>
              <a:t>2</a:t>
            </a:r>
            <a:r>
              <a:rPr lang="zh-CN" altLang="en-US" b="0" i="0" dirty="0">
                <a:solidFill>
                  <a:srgbClr val="1C1F21"/>
                </a:solidFill>
                <a:effectLst/>
                <a:latin typeface="+mn-lt"/>
              </a:rPr>
              <a:t>、</a:t>
            </a:r>
            <a:r>
              <a:rPr lang="en-US" altLang="zh-CN" b="0" i="0" dirty="0">
                <a:solidFill>
                  <a:srgbClr val="1C1F21"/>
                </a:solidFill>
                <a:effectLst/>
                <a:latin typeface="+mn-lt"/>
              </a:rPr>
              <a:t>'</a:t>
            </a:r>
            <a:r>
              <a:rPr lang="en-US" altLang="zh-CN" b="0" i="0" dirty="0" err="1">
                <a:solidFill>
                  <a:srgbClr val="1C1F21"/>
                </a:solidFill>
                <a:effectLst/>
                <a:latin typeface="+mn-lt"/>
              </a:rPr>
              <a:t>DefaultSimState</a:t>
            </a:r>
            <a:r>
              <a:rPr lang="en-US" altLang="zh-CN" b="0" i="0" dirty="0">
                <a:solidFill>
                  <a:srgbClr val="1C1F21"/>
                </a:solidFill>
                <a:effectLst/>
                <a:latin typeface="+mn-lt"/>
              </a:rPr>
              <a:t>',</a:t>
            </a:r>
            <a:r>
              <a:rPr lang="zh-CN" altLang="en-US" b="0" i="0" dirty="0">
                <a:solidFill>
                  <a:srgbClr val="1C1F21"/>
                </a:solidFill>
                <a:effectLst/>
                <a:latin typeface="+mn-lt"/>
              </a:rPr>
              <a:t>采用内建模块的方法保存和重建连续状态、工作向量等。</a:t>
            </a:r>
          </a:p>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11</a:t>
            </a:fld>
            <a:endParaRPr lang="zh-CN" altLang="en-US"/>
          </a:p>
        </p:txBody>
      </p:sp>
    </p:spTree>
    <p:extLst>
      <p:ext uri="{BB962C8B-B14F-4D97-AF65-F5344CB8AC3E}">
        <p14:creationId xmlns:p14="http://schemas.microsoft.com/office/powerpoint/2010/main" val="326523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latin typeface="+mn-lt"/>
              </a:rPr>
              <a:t>simStateCompliance</a:t>
            </a:r>
            <a:endParaRPr lang="en-US" altLang="zh-CN" b="0" i="0" dirty="0">
              <a:solidFill>
                <a:srgbClr val="1C1F21"/>
              </a:solidFill>
              <a:effectLst/>
              <a:latin typeface="+mn-lt"/>
            </a:endParaRPr>
          </a:p>
          <a:p>
            <a:pPr algn="l"/>
            <a:r>
              <a:rPr lang="zh-CN" altLang="en-US" b="0" i="0" dirty="0">
                <a:solidFill>
                  <a:srgbClr val="1C1F21"/>
                </a:solidFill>
                <a:effectLst/>
                <a:latin typeface="+mn-lt"/>
              </a:rPr>
              <a:t>用来指定仿真状态的保存和创建方法，包括以下可取的选项：</a:t>
            </a:r>
          </a:p>
          <a:p>
            <a:pPr algn="l">
              <a:buFont typeface="+mj-lt"/>
              <a:buNone/>
            </a:pPr>
            <a:r>
              <a:rPr lang="en-US" altLang="zh-CN" b="0" i="0" dirty="0">
                <a:solidFill>
                  <a:srgbClr val="1C1F21"/>
                </a:solidFill>
                <a:effectLst/>
                <a:latin typeface="+mn-lt"/>
              </a:rPr>
              <a:t>1</a:t>
            </a:r>
            <a:r>
              <a:rPr lang="zh-CN" altLang="en-US" b="0" i="0" dirty="0">
                <a:solidFill>
                  <a:srgbClr val="1C1F21"/>
                </a:solidFill>
                <a:effectLst/>
                <a:latin typeface="+mn-lt"/>
              </a:rPr>
              <a:t>、</a:t>
            </a:r>
            <a:r>
              <a:rPr lang="en-US" altLang="zh-CN" b="0" i="0" dirty="0">
                <a:solidFill>
                  <a:srgbClr val="1C1F21"/>
                </a:solidFill>
                <a:effectLst/>
                <a:latin typeface="+mn-lt"/>
              </a:rPr>
              <a:t>'</a:t>
            </a:r>
            <a:r>
              <a:rPr lang="en-US" altLang="zh-CN" b="0" i="0" dirty="0" err="1">
                <a:solidFill>
                  <a:srgbClr val="1C1F21"/>
                </a:solidFill>
                <a:effectLst/>
                <a:latin typeface="+mn-lt"/>
              </a:rPr>
              <a:t>UnknownSimState</a:t>
            </a:r>
            <a:r>
              <a:rPr lang="en-US" altLang="zh-CN" b="0" i="0" dirty="0">
                <a:solidFill>
                  <a:srgbClr val="1C1F21"/>
                </a:solidFill>
                <a:effectLst/>
                <a:latin typeface="+mn-lt"/>
              </a:rPr>
              <a:t>',</a:t>
            </a:r>
            <a:r>
              <a:rPr lang="zh-CN" altLang="en-US" b="0" i="0" dirty="0">
                <a:solidFill>
                  <a:srgbClr val="1C1F21"/>
                </a:solidFill>
                <a:effectLst/>
                <a:latin typeface="+mn-lt"/>
              </a:rPr>
              <a:t>先给出警告，然后采用默认装置；</a:t>
            </a:r>
          </a:p>
          <a:p>
            <a:pPr algn="l">
              <a:buFont typeface="+mj-lt"/>
              <a:buNone/>
            </a:pPr>
            <a:r>
              <a:rPr lang="en-US" altLang="zh-CN" b="0" i="0" dirty="0">
                <a:solidFill>
                  <a:srgbClr val="1C1F21"/>
                </a:solidFill>
                <a:effectLst/>
                <a:latin typeface="+mn-lt"/>
              </a:rPr>
              <a:t>2</a:t>
            </a:r>
            <a:r>
              <a:rPr lang="zh-CN" altLang="en-US" b="0" i="0" dirty="0">
                <a:solidFill>
                  <a:srgbClr val="1C1F21"/>
                </a:solidFill>
                <a:effectLst/>
                <a:latin typeface="+mn-lt"/>
              </a:rPr>
              <a:t>、</a:t>
            </a:r>
            <a:r>
              <a:rPr lang="en-US" altLang="zh-CN" b="0" i="0" dirty="0">
                <a:solidFill>
                  <a:srgbClr val="1C1F21"/>
                </a:solidFill>
                <a:effectLst/>
                <a:latin typeface="+mn-lt"/>
              </a:rPr>
              <a:t>'</a:t>
            </a:r>
            <a:r>
              <a:rPr lang="en-US" altLang="zh-CN" b="0" i="0" dirty="0" err="1">
                <a:solidFill>
                  <a:srgbClr val="1C1F21"/>
                </a:solidFill>
                <a:effectLst/>
                <a:latin typeface="+mn-lt"/>
              </a:rPr>
              <a:t>DefaultSimState</a:t>
            </a:r>
            <a:r>
              <a:rPr lang="en-US" altLang="zh-CN" b="0" i="0" dirty="0">
                <a:solidFill>
                  <a:srgbClr val="1C1F21"/>
                </a:solidFill>
                <a:effectLst/>
                <a:latin typeface="+mn-lt"/>
              </a:rPr>
              <a:t>',</a:t>
            </a:r>
            <a:r>
              <a:rPr lang="zh-CN" altLang="en-US" b="0" i="0" dirty="0">
                <a:solidFill>
                  <a:srgbClr val="1C1F21"/>
                </a:solidFill>
                <a:effectLst/>
                <a:latin typeface="+mn-lt"/>
              </a:rPr>
              <a:t>采用内建模块的方法保存和重建连续状态、工作向量等。</a:t>
            </a:r>
          </a:p>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17</a:t>
            </a:fld>
            <a:endParaRPr lang="zh-CN" altLang="en-US"/>
          </a:p>
        </p:txBody>
      </p:sp>
    </p:spTree>
    <p:extLst>
      <p:ext uri="{BB962C8B-B14F-4D97-AF65-F5344CB8AC3E}">
        <p14:creationId xmlns:p14="http://schemas.microsoft.com/office/powerpoint/2010/main" val="34987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有静差是因为我们设计的模糊控制器是一个模糊</a:t>
            </a:r>
            <a:r>
              <a:rPr lang="en-US" altLang="zh-CN" dirty="0"/>
              <a:t>PD</a:t>
            </a:r>
            <a:r>
              <a:rPr lang="zh-CN" altLang="en-US" dirty="0"/>
              <a:t>控制，所以会有静差。</a:t>
            </a:r>
          </a:p>
        </p:txBody>
      </p:sp>
      <p:sp>
        <p:nvSpPr>
          <p:cNvPr id="4" name="灯片编号占位符 3"/>
          <p:cNvSpPr>
            <a:spLocks noGrp="1"/>
          </p:cNvSpPr>
          <p:nvPr>
            <p:ph type="sldNum" sz="quarter" idx="5"/>
          </p:nvPr>
        </p:nvSpPr>
        <p:spPr/>
        <p:txBody>
          <a:bodyPr/>
          <a:lstStyle/>
          <a:p>
            <a:fld id="{DD2A6DE9-92C5-4C1C-B9A2-F5B0C58FE1FE}" type="slidenum">
              <a:rPr lang="zh-CN" altLang="en-US" smtClean="0"/>
              <a:t>31</a:t>
            </a:fld>
            <a:endParaRPr lang="zh-CN" altLang="en-US"/>
          </a:p>
        </p:txBody>
      </p:sp>
    </p:spTree>
    <p:extLst>
      <p:ext uri="{BB962C8B-B14F-4D97-AF65-F5344CB8AC3E}">
        <p14:creationId xmlns:p14="http://schemas.microsoft.com/office/powerpoint/2010/main" val="2520471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34</a:t>
            </a:fld>
            <a:endParaRPr lang="zh-CN" altLang="en-US"/>
          </a:p>
        </p:txBody>
      </p:sp>
    </p:spTree>
    <p:extLst>
      <p:ext uri="{BB962C8B-B14F-4D97-AF65-F5344CB8AC3E}">
        <p14:creationId xmlns:p14="http://schemas.microsoft.com/office/powerpoint/2010/main" val="323511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35</a:t>
            </a:fld>
            <a:endParaRPr lang="zh-CN" altLang="en-US"/>
          </a:p>
        </p:txBody>
      </p:sp>
    </p:spTree>
    <p:extLst>
      <p:ext uri="{BB962C8B-B14F-4D97-AF65-F5344CB8AC3E}">
        <p14:creationId xmlns:p14="http://schemas.microsoft.com/office/powerpoint/2010/main" val="414514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36</a:t>
            </a:fld>
            <a:endParaRPr lang="zh-CN" altLang="en-US"/>
          </a:p>
        </p:txBody>
      </p:sp>
    </p:spTree>
    <p:extLst>
      <p:ext uri="{BB962C8B-B14F-4D97-AF65-F5344CB8AC3E}">
        <p14:creationId xmlns:p14="http://schemas.microsoft.com/office/powerpoint/2010/main" val="327453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37</a:t>
            </a:fld>
            <a:endParaRPr lang="zh-CN" altLang="en-US"/>
          </a:p>
        </p:txBody>
      </p:sp>
    </p:spTree>
    <p:extLst>
      <p:ext uri="{BB962C8B-B14F-4D97-AF65-F5344CB8AC3E}">
        <p14:creationId xmlns:p14="http://schemas.microsoft.com/office/powerpoint/2010/main" val="401415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2A6DE9-92C5-4C1C-B9A2-F5B0C58FE1FE}" type="slidenum">
              <a:rPr lang="zh-CN" altLang="en-US" smtClean="0"/>
              <a:t>38</a:t>
            </a:fld>
            <a:endParaRPr lang="zh-CN" altLang="en-US"/>
          </a:p>
        </p:txBody>
      </p:sp>
    </p:spTree>
    <p:extLst>
      <p:ext uri="{BB962C8B-B14F-4D97-AF65-F5344CB8AC3E}">
        <p14:creationId xmlns:p14="http://schemas.microsoft.com/office/powerpoint/2010/main" val="366002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8626" y="690087"/>
            <a:ext cx="10515600" cy="992379"/>
          </a:xfrm>
        </p:spPr>
        <p:txBody>
          <a:bodyPr/>
          <a:lstStyle/>
          <a:p>
            <a:r>
              <a:rPr lang="zh-CN" altLang="en-US"/>
              <a:t>单击此处编辑母版标题样式</a:t>
            </a:r>
          </a:p>
        </p:txBody>
      </p:sp>
      <p:sp>
        <p:nvSpPr>
          <p:cNvPr id="3" name="内容占位符 2"/>
          <p:cNvSpPr>
            <a:spLocks noGrp="1"/>
          </p:cNvSpPr>
          <p:nvPr>
            <p:ph idx="1"/>
          </p:nvPr>
        </p:nvSpPr>
        <p:spPr>
          <a:xfrm>
            <a:off x="505838" y="1825625"/>
            <a:ext cx="10847962" cy="397355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
        <p:nvSpPr>
          <p:cNvPr id="7" name="矩形 6">
            <a:extLst>
              <a:ext uri="{FF2B5EF4-FFF2-40B4-BE49-F238E27FC236}">
                <a16:creationId xmlns:a16="http://schemas.microsoft.com/office/drawing/2014/main" id="{607E09FA-6F77-48DD-AD30-4A3F8B643B1A}"/>
              </a:ext>
            </a:extLst>
          </p:cNvPr>
          <p:cNvSpPr/>
          <p:nvPr userDrawn="1"/>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8" name="图片 12" descr="logo">
            <a:extLst>
              <a:ext uri="{FF2B5EF4-FFF2-40B4-BE49-F238E27FC236}">
                <a16:creationId xmlns:a16="http://schemas.microsoft.com/office/drawing/2014/main" id="{4327C1B0-A451-43E9-9946-5DB995F6BF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id="{F5C00DD5-CCA2-4496-A87B-4ED3814DA63C}"/>
              </a:ext>
            </a:extLst>
          </p:cNvPr>
          <p:cNvGrpSpPr/>
          <p:nvPr userDrawn="1"/>
        </p:nvGrpSpPr>
        <p:grpSpPr>
          <a:xfrm flipH="1" flipV="1">
            <a:off x="9778932" y="5903199"/>
            <a:ext cx="2278018" cy="857413"/>
            <a:chOff x="8230325" y="4306212"/>
            <a:chExt cx="4147292" cy="1560981"/>
          </a:xfrm>
        </p:grpSpPr>
        <p:sp>
          <p:nvSpPr>
            <p:cNvPr id="10" name="矩形 9">
              <a:extLst>
                <a:ext uri="{FF2B5EF4-FFF2-40B4-BE49-F238E27FC236}">
                  <a16:creationId xmlns:a16="http://schemas.microsoft.com/office/drawing/2014/main" id="{9A81AFDC-BD3E-4839-9287-0AAFF2F66502}"/>
                </a:ext>
              </a:extLst>
            </p:cNvPr>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571AD40-FF23-457A-B8D0-7E337F640488}"/>
                </a:ext>
              </a:extLst>
            </p:cNvPr>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22E89-448D-4E63-A4AA-B222536533A0}"/>
                </a:ext>
              </a:extLst>
            </p:cNvPr>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8040370-877C-4E65-AA9B-A64E26BCCAE1}"/>
                </a:ext>
              </a:extLst>
            </p:cNvPr>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3D601A0-06CB-4360-B8AD-1B6D5C7419E2}"/>
                </a:ext>
              </a:extLst>
            </p:cNvPr>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t>‹#›</a:t>
            </a:fld>
            <a:endParaRPr lang="zh-CN" altLang="en-US"/>
          </a:p>
        </p:txBody>
      </p:sp>
      <p:sp>
        <p:nvSpPr>
          <p:cNvPr id="5" name="矩形 4">
            <a:extLst>
              <a:ext uri="{FF2B5EF4-FFF2-40B4-BE49-F238E27FC236}">
                <a16:creationId xmlns:a16="http://schemas.microsoft.com/office/drawing/2014/main" id="{1DBF34E5-983A-44B5-A148-EAA2BF23B2E2}"/>
              </a:ext>
            </a:extLst>
          </p:cNvPr>
          <p:cNvSpPr/>
          <p:nvPr userDrawn="1"/>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 name="图片 12" descr="logo">
            <a:extLst>
              <a:ext uri="{FF2B5EF4-FFF2-40B4-BE49-F238E27FC236}">
                <a16:creationId xmlns:a16="http://schemas.microsoft.com/office/drawing/2014/main" id="{DAF76BB3-D155-4B0F-96E9-F57D71612E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4364C541-A5D6-45FF-BA40-21390F35716A}"/>
              </a:ext>
            </a:extLst>
          </p:cNvPr>
          <p:cNvGrpSpPr/>
          <p:nvPr userDrawn="1"/>
        </p:nvGrpSpPr>
        <p:grpSpPr>
          <a:xfrm flipH="1" flipV="1">
            <a:off x="9778932" y="5903199"/>
            <a:ext cx="2278018" cy="857413"/>
            <a:chOff x="8230325" y="4306212"/>
            <a:chExt cx="4147292" cy="1560981"/>
          </a:xfrm>
        </p:grpSpPr>
        <p:sp>
          <p:nvSpPr>
            <p:cNvPr id="8" name="矩形 7">
              <a:extLst>
                <a:ext uri="{FF2B5EF4-FFF2-40B4-BE49-F238E27FC236}">
                  <a16:creationId xmlns:a16="http://schemas.microsoft.com/office/drawing/2014/main" id="{01D6E416-46DF-46CB-A6D6-94EDC5C94783}"/>
                </a:ext>
              </a:extLst>
            </p:cNvPr>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E31DE96-75A5-41A0-A294-1A3099113181}"/>
                </a:ext>
              </a:extLst>
            </p:cNvPr>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27126CB-F226-41FC-A9DC-8B5F79693C02}"/>
                </a:ext>
              </a:extLst>
            </p:cNvPr>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A436379-2A04-4304-A3AB-9D433E19DEC8}"/>
                </a:ext>
              </a:extLst>
            </p:cNvPr>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5AE2F81-B9C3-4B91-998B-2821873A8FEE}"/>
                </a:ext>
              </a:extLst>
            </p:cNvPr>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extLst>
              <a:ext uri="{BEBA8EAE-BF5A-486C-A8C5-ECC9F3942E4B}">
                <a14:imgProps xmlns:a14="http://schemas.microsoft.com/office/drawing/2010/main">
                  <a14:imgLayer r:embed="rId14">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t>2022/12/4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blog.csdn.net/qingfengxd1/article/details/8802341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blog.csdn.net/qingfengxd1/article/details/8802341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8472" y="2856868"/>
            <a:ext cx="7114094" cy="9220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err="1">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rPr>
              <a:t>Matlab</a:t>
            </a:r>
            <a:r>
              <a:rPr kumimoji="0" lang="zh-CN" altLang="en-US" sz="5400" b="1" i="0" u="none" strike="noStrike" kern="1200" cap="none" spc="0" normalizeH="0" baseline="0" noProof="0" dirty="0">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rPr>
              <a:t>仿真基础</a:t>
            </a:r>
          </a:p>
        </p:txBody>
      </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95771" y="2433431"/>
            <a:ext cx="6774773" cy="90000"/>
            <a:chOff x="895771" y="2497466"/>
            <a:chExt cx="6774773" cy="90000"/>
          </a:xfrm>
        </p:grpSpPr>
        <p:cxnSp>
          <p:nvCxnSpPr>
            <p:cNvPr id="45" name="直接连接符 44"/>
            <p:cNvCxnSpPr/>
            <p:nvPr/>
          </p:nvCxnSpPr>
          <p:spPr>
            <a:xfrm>
              <a:off x="895771" y="2542465"/>
              <a:ext cx="6679229" cy="0"/>
            </a:xfrm>
            <a:prstGeom prst="line">
              <a:avLst/>
            </a:prstGeom>
            <a:ln w="19050">
              <a:gradFill>
                <a:gsLst>
                  <a:gs pos="0">
                    <a:schemeClr val="accent4">
                      <a:alpha val="0"/>
                    </a:schemeClr>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rot="2700000" flipH="1" flipV="1">
              <a:off x="7580544" y="2497466"/>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799039" y="4113240"/>
            <a:ext cx="6775961" cy="90000"/>
            <a:chOff x="799039" y="4113240"/>
            <a:chExt cx="6775961" cy="90000"/>
          </a:xfrm>
        </p:grpSpPr>
        <p:cxnSp>
          <p:nvCxnSpPr>
            <p:cNvPr id="47" name="直接连接符 46"/>
            <p:cNvCxnSpPr/>
            <p:nvPr/>
          </p:nvCxnSpPr>
          <p:spPr>
            <a:xfrm>
              <a:off x="895771" y="4161715"/>
              <a:ext cx="6679229" cy="0"/>
            </a:xfrm>
            <a:prstGeom prst="line">
              <a:avLst/>
            </a:prstGeom>
            <a:ln w="19050">
              <a:gradFill>
                <a:gsLst>
                  <a:gs pos="0">
                    <a:schemeClr val="accent4"/>
                  </a:gs>
                  <a:gs pos="100000">
                    <a:schemeClr val="accent4">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rot="2700000" flipH="1" flipV="1">
              <a:off x="799039" y="4113240"/>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ACB80B5E-317B-4CDF-AEB1-72B584015B1E}"/>
              </a:ext>
            </a:extLst>
          </p:cNvPr>
          <p:cNvSpPr txBox="1"/>
          <p:nvPr/>
        </p:nvSpPr>
        <p:spPr>
          <a:xfrm>
            <a:off x="780399" y="6404099"/>
            <a:ext cx="2658110" cy="368300"/>
          </a:xfrm>
          <a:prstGeom prst="rect">
            <a:avLst/>
          </a:prstGeom>
          <a:noFill/>
          <a:ln>
            <a:noFill/>
          </a:ln>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lang="en-US" altLang="zh-CN">
                <a:solidFill>
                  <a:srgbClr val="2D4C7F"/>
                </a:solidFill>
                <a:latin typeface="+mn-ea"/>
              </a:rPr>
              <a:t>2022/12/04</a:t>
            </a:r>
            <a:endParaRPr kumimoji="0" lang="zh-CN" altLang="en-US" sz="1800" b="0" i="0" u="none" strike="noStrike" kern="1200" cap="none" spc="0" normalizeH="0" baseline="0" noProof="0" dirty="0">
              <a:ln>
                <a:noFill/>
              </a:ln>
              <a:solidFill>
                <a:srgbClr val="2D4C7F"/>
              </a:solidFill>
              <a:effectLst/>
              <a:uLnTx/>
              <a:uFillTx/>
              <a:latin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97BAA-D3F1-440C-AC53-AED1799AA0CB}"/>
              </a:ext>
            </a:extLst>
          </p:cNvPr>
          <p:cNvSpPr>
            <a:spLocks noGrp="1"/>
          </p:cNvSpPr>
          <p:nvPr>
            <p:ph type="title"/>
          </p:nvPr>
        </p:nvSpPr>
        <p:spPr/>
        <p:txBody>
          <a:bodyPr/>
          <a:lstStyle/>
          <a:p>
            <a:r>
              <a:rPr lang="en-US" altLang="zh-CN" dirty="0"/>
              <a:t>S-</a:t>
            </a:r>
            <a:r>
              <a:rPr lang="zh-CN" altLang="en-US" dirty="0"/>
              <a:t>函数模板</a:t>
            </a:r>
          </a:p>
        </p:txBody>
      </p:sp>
      <p:sp>
        <p:nvSpPr>
          <p:cNvPr id="3" name="内容占位符 2">
            <a:extLst>
              <a:ext uri="{FF2B5EF4-FFF2-40B4-BE49-F238E27FC236}">
                <a16:creationId xmlns:a16="http://schemas.microsoft.com/office/drawing/2014/main" id="{B18AB6AF-72AD-4CA5-B7A8-4DE5B7C4113C}"/>
              </a:ext>
            </a:extLst>
          </p:cNvPr>
          <p:cNvSpPr>
            <a:spLocks noGrp="1"/>
          </p:cNvSpPr>
          <p:nvPr>
            <p:ph idx="1"/>
          </p:nvPr>
        </p:nvSpPr>
        <p:spPr/>
        <p:txBody>
          <a:bodyPr/>
          <a:lstStyle/>
          <a:p>
            <a:r>
              <a:rPr lang="zh-CN" altLang="zh-CN" dirty="0"/>
              <a:t>Simulink为我们编写S-函数提供了</a:t>
            </a:r>
            <a:r>
              <a:rPr lang="zh-CN" altLang="en-US" dirty="0"/>
              <a:t>各种</a:t>
            </a:r>
            <a:r>
              <a:rPr lang="zh-CN" altLang="zh-CN" dirty="0"/>
              <a:t>模板文件，其中定义了S-函数完整的框架结构，用户可以根据自己的需要加以剪裁。编写M文件S-函数时，推荐使用</a:t>
            </a:r>
            <a:r>
              <a:rPr lang="zh-CN" altLang="zh-CN" dirty="0">
                <a:solidFill>
                  <a:srgbClr val="FF0000"/>
                </a:solidFill>
              </a:rPr>
              <a:t>S-函数模板文件sfuntmpl.m</a:t>
            </a:r>
            <a:r>
              <a:rPr lang="zh-CN" altLang="zh-CN" dirty="0"/>
              <a:t>。这个文件包含了一个完整的M文件S-函数，它包含1个主函数和6个子函数。在主函数内程序根据标志变量Flag，由一个开关转移结构（</a:t>
            </a:r>
            <a:r>
              <a:rPr lang="zh-CN" altLang="zh-CN" dirty="0">
                <a:solidFill>
                  <a:srgbClr val="000000"/>
                </a:solidFill>
              </a:rPr>
              <a:t>Switch-Case</a:t>
            </a:r>
            <a:r>
              <a:rPr lang="zh-CN" altLang="zh-CN" dirty="0"/>
              <a:t>）根据标志将执行流程转移到相应的子函数，即例程函数。Flag标志量作为主函数的参数由系统（Simulink引擎）调用时给出。了解这个模板文件的最好方式莫过于直接打开看看其代码。</a:t>
            </a:r>
          </a:p>
          <a:p>
            <a:endParaRPr lang="zh-CN" altLang="en-US" dirty="0"/>
          </a:p>
        </p:txBody>
      </p:sp>
    </p:spTree>
    <p:extLst>
      <p:ext uri="{BB962C8B-B14F-4D97-AF65-F5344CB8AC3E}">
        <p14:creationId xmlns:p14="http://schemas.microsoft.com/office/powerpoint/2010/main" val="358515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26E40-E5C0-46CE-B026-FD2269B3F6AB}"/>
              </a:ext>
            </a:extLst>
          </p:cNvPr>
          <p:cNvSpPr>
            <a:spLocks noGrp="1"/>
          </p:cNvSpPr>
          <p:nvPr>
            <p:ph type="title"/>
          </p:nvPr>
        </p:nvSpPr>
        <p:spPr/>
        <p:txBody>
          <a:bodyPr/>
          <a:lstStyle/>
          <a:p>
            <a:r>
              <a:rPr lang="en-US" altLang="zh-CN" dirty="0"/>
              <a:t>S-</a:t>
            </a:r>
            <a:r>
              <a:rPr lang="zh-CN" altLang="en-US" dirty="0"/>
              <a:t>函数模板</a:t>
            </a:r>
          </a:p>
        </p:txBody>
      </p:sp>
      <p:sp>
        <p:nvSpPr>
          <p:cNvPr id="4" name="矩形 3">
            <a:extLst>
              <a:ext uri="{FF2B5EF4-FFF2-40B4-BE49-F238E27FC236}">
                <a16:creationId xmlns:a16="http://schemas.microsoft.com/office/drawing/2014/main" id="{88639601-F256-47AE-B836-777D279938E9}"/>
              </a:ext>
            </a:extLst>
          </p:cNvPr>
          <p:cNvSpPr/>
          <p:nvPr/>
        </p:nvSpPr>
        <p:spPr>
          <a:xfrm>
            <a:off x="389641" y="1823868"/>
            <a:ext cx="9357674" cy="3727302"/>
          </a:xfrm>
          <a:prstGeom prst="rect">
            <a:avLst/>
          </a:prstGeom>
        </p:spPr>
        <p:txBody>
          <a:bodyPr wrap="square">
            <a:spAutoFit/>
          </a:bodyPr>
          <a:lstStyle/>
          <a:p>
            <a:pPr algn="just">
              <a:lnSpc>
                <a:spcPct val="120000"/>
              </a:lnSpc>
            </a:pPr>
            <a:r>
              <a:rPr lang="zh-CN" altLang="zh-CN" dirty="0">
                <a:solidFill>
                  <a:srgbClr val="000000"/>
                </a:solidFill>
              </a:rPr>
              <a:t>要打开模板文件，可在MATLAB命令行下输入：</a:t>
            </a:r>
            <a:endParaRPr lang="zh-CN" altLang="zh-CN" dirty="0"/>
          </a:p>
          <a:p>
            <a:pPr algn="just">
              <a:lnSpc>
                <a:spcPct val="120000"/>
              </a:lnSpc>
            </a:pPr>
            <a:r>
              <a:rPr lang="zh-CN" altLang="zh-CN" dirty="0"/>
              <a:t>&gt;&gt;edit sfuntmpl</a:t>
            </a:r>
            <a:endParaRPr lang="en-US" altLang="zh-CN" dirty="0"/>
          </a:p>
          <a:p>
            <a:pPr algn="just">
              <a:lnSpc>
                <a:spcPct val="120000"/>
              </a:lnSpc>
            </a:pPr>
            <a:r>
              <a:rPr lang="zh-CN" altLang="zh-CN" dirty="0">
                <a:solidFill>
                  <a:srgbClr val="000000"/>
                </a:solidFill>
              </a:rPr>
              <a:t>下面是删除了其原有注释的代码，结构反而更为清晰紧凑。</a:t>
            </a:r>
            <a:endParaRPr lang="zh-CN" altLang="zh-CN" dirty="0"/>
          </a:p>
          <a:p>
            <a:pPr algn="just">
              <a:lnSpc>
                <a:spcPct val="120000"/>
              </a:lnSpc>
            </a:pPr>
            <a:r>
              <a:rPr lang="zh-CN" altLang="zh-CN" dirty="0"/>
              <a:t>function [sys,x0,str,ts</a:t>
            </a:r>
            <a:r>
              <a:rPr lang="fr-FR" altLang="zh-CN" dirty="0"/>
              <a:t>,simStateCompliance</a:t>
            </a:r>
            <a:r>
              <a:rPr lang="zh-CN" altLang="zh-CN" dirty="0"/>
              <a:t>] = sfuntmpl(t,x,u,flag)     % 主函数</a:t>
            </a:r>
          </a:p>
          <a:p>
            <a:pPr algn="just">
              <a:lnSpc>
                <a:spcPct val="120000"/>
              </a:lnSpc>
            </a:pPr>
            <a:r>
              <a:rPr lang="zh-CN" altLang="zh-CN" dirty="0"/>
              <a:t>% 主函数包含四个输出：</a:t>
            </a:r>
            <a:r>
              <a:rPr lang="zh-CN" altLang="zh-CN" dirty="0">
                <a:solidFill>
                  <a:srgbClr val="FF5050"/>
                </a:solidFill>
              </a:rPr>
              <a:t>sys 数组包含某个子函数返回的值，</a:t>
            </a:r>
            <a:r>
              <a:rPr lang="zh-CN" altLang="zh-CN" dirty="0"/>
              <a:t>它的含义随着调用子函数的不同而不同；</a:t>
            </a:r>
            <a:r>
              <a:rPr lang="zh-CN" altLang="zh-CN" dirty="0">
                <a:solidFill>
                  <a:srgbClr val="FF5050"/>
                </a:solidFill>
              </a:rPr>
              <a:t>x0 为所有状态的初始化向量；str是保留参数，总是一个空矩阵；Ts返回系统采样时间</a:t>
            </a:r>
            <a:r>
              <a:rPr lang="zh-CN" altLang="en-US" dirty="0">
                <a:solidFill>
                  <a:srgbClr val="FF5050"/>
                </a:solidFill>
              </a:rPr>
              <a:t>；</a:t>
            </a:r>
            <a:r>
              <a:rPr lang="en-US" altLang="zh-CN" dirty="0" err="1">
                <a:solidFill>
                  <a:srgbClr val="FF5050"/>
                </a:solidFill>
              </a:rPr>
              <a:t>simStateCompliance</a:t>
            </a:r>
            <a:r>
              <a:rPr lang="zh-CN" altLang="en-US" dirty="0">
                <a:solidFill>
                  <a:srgbClr val="FF5050"/>
                </a:solidFill>
              </a:rPr>
              <a:t>用来指定仿真状态的保存和创建方法</a:t>
            </a:r>
            <a:r>
              <a:rPr lang="zh-CN" altLang="zh-CN" dirty="0">
                <a:solidFill>
                  <a:srgbClr val="FF5050"/>
                </a:solidFill>
              </a:rPr>
              <a:t>。</a:t>
            </a:r>
          </a:p>
          <a:p>
            <a:pPr algn="just">
              <a:lnSpc>
                <a:spcPct val="120000"/>
              </a:lnSpc>
            </a:pPr>
            <a:r>
              <a:rPr lang="zh-CN" altLang="zh-CN" dirty="0"/>
              <a:t>% 输入参数后面还可以接续一系列的附带参数。另外别忘了</a:t>
            </a:r>
            <a:r>
              <a:rPr lang="zh-CN" altLang="zh-CN" dirty="0">
                <a:solidFill>
                  <a:srgbClr val="FF5050"/>
                </a:solidFill>
              </a:rPr>
              <a:t>编写自己的S-函数时，应该把函数名sfuntmpl改为S-function块中对应的函数名</a:t>
            </a:r>
            <a:endParaRPr lang="en-US" altLang="zh-CN" dirty="0">
              <a:solidFill>
                <a:srgbClr val="FF5050"/>
              </a:solidFill>
            </a:endParaRPr>
          </a:p>
          <a:p>
            <a:pPr algn="just">
              <a:lnSpc>
                <a:spcPct val="120000"/>
              </a:lnSpc>
            </a:pPr>
            <a:endParaRPr lang="zh-CN" altLang="zh-CN" dirty="0">
              <a:solidFill>
                <a:srgbClr val="FF5050"/>
              </a:solidFill>
            </a:endParaRPr>
          </a:p>
          <a:p>
            <a:pPr algn="just">
              <a:lnSpc>
                <a:spcPct val="120000"/>
              </a:lnSpc>
            </a:pPr>
            <a:endParaRPr lang="zh-CN" altLang="zh-CN" dirty="0"/>
          </a:p>
        </p:txBody>
      </p:sp>
    </p:spTree>
    <p:extLst>
      <p:ext uri="{BB962C8B-B14F-4D97-AF65-F5344CB8AC3E}">
        <p14:creationId xmlns:p14="http://schemas.microsoft.com/office/powerpoint/2010/main" val="169442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94DEBF-5738-4F8D-9DCE-880499202514}"/>
              </a:ext>
            </a:extLst>
          </p:cNvPr>
          <p:cNvSpPr>
            <a:spLocks noGrp="1"/>
          </p:cNvSpPr>
          <p:nvPr>
            <p:ph idx="1"/>
          </p:nvPr>
        </p:nvSpPr>
        <p:spPr>
          <a:xfrm>
            <a:off x="505838" y="791852"/>
            <a:ext cx="10847962" cy="5835191"/>
          </a:xfrm>
        </p:spPr>
        <p:txBody>
          <a:bodyPr>
            <a:normAutofit fontScale="62500" lnSpcReduction="20000"/>
          </a:bodyPr>
          <a:lstStyle/>
          <a:p>
            <a:pPr algn="just"/>
            <a:r>
              <a:rPr lang="zh-CN" altLang="zh-CN" dirty="0"/>
              <a:t>function [sys,x0,str,ts</a:t>
            </a:r>
            <a:r>
              <a:rPr lang="fr-FR" altLang="zh-CN" dirty="0"/>
              <a:t>,simStateCompliance</a:t>
            </a:r>
            <a:r>
              <a:rPr lang="zh-CN" altLang="zh-CN" dirty="0"/>
              <a:t>] = sfuntmpl(t,x,u,flag) </a:t>
            </a:r>
          </a:p>
          <a:p>
            <a:pPr algn="just"/>
            <a:r>
              <a:rPr lang="zh-CN" altLang="zh-CN" dirty="0"/>
              <a:t>switch flag</a:t>
            </a:r>
          </a:p>
          <a:p>
            <a:pPr algn="just"/>
            <a:r>
              <a:rPr lang="zh-CN" altLang="zh-CN" dirty="0"/>
              <a:t>  case 0</a:t>
            </a:r>
          </a:p>
          <a:p>
            <a:pPr algn="just"/>
            <a:r>
              <a:rPr lang="zh-CN" altLang="zh-CN" dirty="0"/>
              <a:t>    [sys,x0,str,ts</a:t>
            </a:r>
            <a:r>
              <a:rPr lang="fr-FR" altLang="zh-CN" dirty="0"/>
              <a:t>,simStateCompliance</a:t>
            </a:r>
            <a:r>
              <a:rPr lang="zh-CN" altLang="zh-CN" dirty="0"/>
              <a:t>]=mdlInitializeSizes; % 1. </a:t>
            </a:r>
            <a:r>
              <a:rPr lang="zh-CN" altLang="zh-CN" dirty="0">
                <a:solidFill>
                  <a:srgbClr val="FF0000"/>
                </a:solidFill>
              </a:rPr>
              <a:t>初始化</a:t>
            </a:r>
            <a:r>
              <a:rPr lang="zh-CN" altLang="zh-CN" dirty="0"/>
              <a:t>例程子函数</a:t>
            </a:r>
          </a:p>
          <a:p>
            <a:pPr algn="just"/>
            <a:r>
              <a:rPr lang="zh-CN" altLang="zh-CN" dirty="0"/>
              <a:t>  case 1</a:t>
            </a:r>
          </a:p>
          <a:p>
            <a:pPr algn="just"/>
            <a:r>
              <a:rPr lang="zh-CN" altLang="zh-CN" dirty="0"/>
              <a:t>    sys=mdlDerivatives(t,x,u);</a:t>
            </a:r>
            <a:r>
              <a:rPr lang="en-US" altLang="zh-CN" dirty="0"/>
              <a:t>%</a:t>
            </a:r>
            <a:r>
              <a:rPr lang="zh-CN" altLang="zh-CN" dirty="0"/>
              <a:t> 2. 计算</a:t>
            </a:r>
            <a:r>
              <a:rPr lang="zh-CN" altLang="zh-CN" dirty="0">
                <a:solidFill>
                  <a:srgbClr val="FF0000"/>
                </a:solidFill>
              </a:rPr>
              <a:t>导数</a:t>
            </a:r>
            <a:r>
              <a:rPr lang="zh-CN" altLang="zh-CN" dirty="0"/>
              <a:t>例程子函数</a:t>
            </a:r>
          </a:p>
          <a:p>
            <a:pPr algn="just"/>
            <a:r>
              <a:rPr lang="zh-CN" altLang="zh-CN" dirty="0"/>
              <a:t>  case 2</a:t>
            </a:r>
          </a:p>
          <a:p>
            <a:pPr algn="just"/>
            <a:r>
              <a:rPr lang="zh-CN" altLang="zh-CN" dirty="0"/>
              <a:t>    sys=mdlUpdate(t,x,u); </a:t>
            </a:r>
            <a:r>
              <a:rPr lang="en-US" altLang="zh-CN" dirty="0"/>
              <a:t>%</a:t>
            </a:r>
            <a:r>
              <a:rPr lang="zh-CN" altLang="zh-CN" dirty="0"/>
              <a:t>3. 状态更新例程子函数</a:t>
            </a:r>
          </a:p>
          <a:p>
            <a:pPr algn="just"/>
            <a:r>
              <a:rPr lang="zh-CN" altLang="zh-CN" dirty="0"/>
              <a:t>  case 3</a:t>
            </a:r>
          </a:p>
          <a:p>
            <a:pPr algn="just"/>
            <a:r>
              <a:rPr lang="zh-CN" altLang="zh-CN" dirty="0"/>
              <a:t> sys=mdlOutputs(t,x,u);</a:t>
            </a:r>
            <a:r>
              <a:rPr lang="en-US" altLang="zh-CN" dirty="0"/>
              <a:t>%</a:t>
            </a:r>
            <a:r>
              <a:rPr lang="zh-CN" altLang="zh-CN" dirty="0"/>
              <a:t> 4. 计算</a:t>
            </a:r>
            <a:r>
              <a:rPr lang="zh-CN" altLang="zh-CN" dirty="0">
                <a:solidFill>
                  <a:srgbClr val="FF0000"/>
                </a:solidFill>
              </a:rPr>
              <a:t>输出</a:t>
            </a:r>
            <a:r>
              <a:rPr lang="zh-CN" altLang="zh-CN" dirty="0"/>
              <a:t>例程子函数</a:t>
            </a:r>
          </a:p>
          <a:p>
            <a:pPr algn="just"/>
            <a:r>
              <a:rPr lang="zh-CN" altLang="zh-CN" dirty="0"/>
              <a:t>  case 4</a:t>
            </a:r>
          </a:p>
          <a:p>
            <a:pPr algn="just"/>
            <a:r>
              <a:rPr lang="zh-CN" altLang="zh-CN" dirty="0"/>
              <a:t>    sys=mdlGetTimeOfNextVarHit(t,x,u); % 5. 计算下一个采样时间，仅在系统是变采样时间系统时调用</a:t>
            </a:r>
          </a:p>
          <a:p>
            <a:pPr algn="just"/>
            <a:r>
              <a:rPr lang="zh-CN" altLang="zh-CN" dirty="0"/>
              <a:t>  case </a:t>
            </a:r>
            <a:r>
              <a:rPr lang="en-US" altLang="zh-CN" dirty="0"/>
              <a:t>9</a:t>
            </a:r>
            <a:endParaRPr lang="zh-CN" altLang="zh-CN" dirty="0"/>
          </a:p>
          <a:p>
            <a:pPr algn="just"/>
            <a:r>
              <a:rPr lang="zh-CN" altLang="zh-CN" dirty="0"/>
              <a:t>    sys=mdlTerminate(t,x,u);  % 6. 仿真结束时要调用的例程函数</a:t>
            </a:r>
          </a:p>
          <a:p>
            <a:pPr algn="just"/>
            <a:r>
              <a:rPr lang="zh-CN" altLang="zh-CN" dirty="0"/>
              <a:t>  otherwise</a:t>
            </a:r>
          </a:p>
          <a:p>
            <a:pPr algn="just"/>
            <a:r>
              <a:rPr lang="zh-CN" altLang="zh-CN" dirty="0"/>
              <a:t>    error(['Unhandled flag = ',num2str(flag)]);</a:t>
            </a:r>
          </a:p>
          <a:p>
            <a:pPr algn="just"/>
            <a:r>
              <a:rPr lang="zh-CN" altLang="zh-CN" dirty="0"/>
              <a:t>end</a:t>
            </a:r>
          </a:p>
          <a:p>
            <a:pPr algn="just"/>
            <a:r>
              <a:rPr lang="zh-CN" altLang="zh-CN" dirty="0"/>
              <a:t>% 主函数结束</a:t>
            </a:r>
          </a:p>
          <a:p>
            <a:endParaRPr lang="zh-CN" altLang="en-US" dirty="0"/>
          </a:p>
        </p:txBody>
      </p:sp>
    </p:spTree>
    <p:extLst>
      <p:ext uri="{BB962C8B-B14F-4D97-AF65-F5344CB8AC3E}">
        <p14:creationId xmlns:p14="http://schemas.microsoft.com/office/powerpoint/2010/main" val="317205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C5CAD8E-77CB-4B3C-8F78-D41C82AEFB3C}"/>
              </a:ext>
            </a:extLst>
          </p:cNvPr>
          <p:cNvSpPr/>
          <p:nvPr/>
        </p:nvSpPr>
        <p:spPr>
          <a:xfrm>
            <a:off x="333079" y="1616478"/>
            <a:ext cx="11205329" cy="4247317"/>
          </a:xfrm>
          <a:prstGeom prst="rect">
            <a:avLst/>
          </a:prstGeom>
        </p:spPr>
        <p:txBody>
          <a:bodyPr wrap="square">
            <a:spAutoFit/>
          </a:bodyPr>
          <a:lstStyle/>
          <a:p>
            <a:pPr algn="just"/>
            <a:r>
              <a:rPr lang="zh-CN" altLang="zh-CN" dirty="0"/>
              <a:t>% 下面是各个子函数，即各个仿真例程</a:t>
            </a:r>
          </a:p>
          <a:p>
            <a:pPr algn="just"/>
            <a:r>
              <a:rPr lang="zh-CN" altLang="zh-CN" dirty="0"/>
              <a:t>% 1. 初始化例程子函数：提供状态、输入、输出、采样时间数目和初始状态的值。必须有该子函数。</a:t>
            </a:r>
            <a:endParaRPr lang="en-US" altLang="zh-CN" dirty="0"/>
          </a:p>
          <a:p>
            <a:pPr algn="just"/>
            <a:r>
              <a:rPr lang="zh-CN" altLang="zh-CN" dirty="0"/>
              <a:t>% 初始化阶段，标志变量首先被置为 0，S-函数被第一次调用时，mdlInitializeSizes 子函数首先被调用。</a:t>
            </a:r>
            <a:endParaRPr lang="en-US" altLang="zh-CN" dirty="0"/>
          </a:p>
          <a:p>
            <a:pPr algn="just"/>
            <a:r>
              <a:rPr lang="zh-CN" altLang="zh-CN" dirty="0"/>
              <a:t>function [sys,x0,str,ts</a:t>
            </a:r>
            <a:r>
              <a:rPr lang="fr-FR" altLang="zh-CN" dirty="0"/>
              <a:t>,simStateCompliance</a:t>
            </a:r>
            <a:r>
              <a:rPr lang="zh-CN" altLang="zh-CN" dirty="0"/>
              <a:t>]=mdlInitializeSizes</a:t>
            </a:r>
          </a:p>
          <a:p>
            <a:pPr algn="just"/>
            <a:r>
              <a:rPr lang="zh-CN" altLang="zh-CN" dirty="0">
                <a:solidFill>
                  <a:srgbClr val="FF5050"/>
                </a:solidFill>
              </a:rPr>
              <a:t>sizes = simsizes;            	% 生成sizes数据结构</a:t>
            </a:r>
          </a:p>
          <a:p>
            <a:pPr algn="just"/>
            <a:r>
              <a:rPr lang="zh-CN" altLang="zh-CN" dirty="0"/>
              <a:t>sizes.NumContStates  = 0;   % 连续状态数，缺省为 0</a:t>
            </a:r>
          </a:p>
          <a:p>
            <a:pPr algn="just"/>
            <a:r>
              <a:rPr lang="zh-CN" altLang="zh-CN" dirty="0"/>
              <a:t>sizes.NumDiscStates  = 0;   	% 离散状态数，缺省为 0</a:t>
            </a:r>
          </a:p>
          <a:p>
            <a:pPr algn="just"/>
            <a:r>
              <a:rPr lang="zh-CN" altLang="zh-CN" dirty="0"/>
              <a:t>sizes.NumOutputs     = 0;   	% 输出量个数，缺省为 0</a:t>
            </a:r>
          </a:p>
          <a:p>
            <a:pPr algn="just"/>
            <a:r>
              <a:rPr lang="zh-CN" altLang="zh-CN" dirty="0"/>
              <a:t>sizes.NumInputs      = 0;  		% 输入量个数，缺省为 0</a:t>
            </a:r>
          </a:p>
          <a:p>
            <a:pPr algn="just"/>
            <a:r>
              <a:rPr lang="zh-CN" altLang="zh-CN" dirty="0"/>
              <a:t>sizes.DirFeedthrough = 1;     	% 是否存在直接馈通。1：存在；0：不存在，缺省为 1 </a:t>
            </a:r>
          </a:p>
          <a:p>
            <a:pPr algn="just"/>
            <a:r>
              <a:rPr lang="zh-CN" altLang="zh-CN" dirty="0"/>
              <a:t>sizes.NumSampleTimes = 1; 	% 采样时间个数，每个系统至少有一个采样时间</a:t>
            </a:r>
            <a:endParaRPr lang="en-US" altLang="zh-CN" dirty="0"/>
          </a:p>
          <a:p>
            <a:pPr algn="just"/>
            <a:r>
              <a:rPr lang="zh-CN" altLang="zh-CN" dirty="0">
                <a:solidFill>
                  <a:srgbClr val="FF5050"/>
                </a:solidFill>
              </a:rPr>
              <a:t>sys = simsizes(sizes);        	% 返回sizes数据结构所包含的信息</a:t>
            </a:r>
            <a:endParaRPr lang="zh-CN" altLang="zh-CN" dirty="0"/>
          </a:p>
          <a:p>
            <a:pPr algn="just"/>
            <a:r>
              <a:rPr lang="zh-CN" altLang="zh-CN" dirty="0">
                <a:solidFill>
                  <a:srgbClr val="FF5050"/>
                </a:solidFill>
              </a:rPr>
              <a:t>x0  = [ ];      			% 设置初始状态</a:t>
            </a:r>
          </a:p>
          <a:p>
            <a:pPr algn="just"/>
            <a:r>
              <a:rPr lang="zh-CN" altLang="zh-CN" dirty="0"/>
              <a:t>str = [ ];         			% 保留变量置空</a:t>
            </a:r>
          </a:p>
          <a:p>
            <a:pPr algn="just"/>
            <a:r>
              <a:rPr lang="zh-CN" altLang="zh-CN" dirty="0">
                <a:solidFill>
                  <a:srgbClr val="FF5050"/>
                </a:solidFill>
              </a:rPr>
              <a:t>ts  = [0 0];</a:t>
            </a:r>
            <a:r>
              <a:rPr lang="zh-CN" altLang="zh-CN" dirty="0"/>
              <a:t>     	</a:t>
            </a:r>
            <a:r>
              <a:rPr lang="zh-CN" altLang="zh-CN" dirty="0">
                <a:solidFill>
                  <a:srgbClr val="FF5050"/>
                </a:solidFill>
              </a:rPr>
              <a:t>% 采样时间：[采样周期 偏移量]，采样周期为0表示是连续系统</a:t>
            </a:r>
          </a:p>
        </p:txBody>
      </p:sp>
      <p:sp>
        <p:nvSpPr>
          <p:cNvPr id="7" name="标题 1">
            <a:extLst>
              <a:ext uri="{FF2B5EF4-FFF2-40B4-BE49-F238E27FC236}">
                <a16:creationId xmlns:a16="http://schemas.microsoft.com/office/drawing/2014/main" id="{71E03528-F1DD-43E5-89B8-5F53BF5308AA}"/>
              </a:ext>
            </a:extLst>
          </p:cNvPr>
          <p:cNvSpPr>
            <a:spLocks noGrp="1"/>
          </p:cNvSpPr>
          <p:nvPr>
            <p:ph type="title"/>
          </p:nvPr>
        </p:nvSpPr>
        <p:spPr>
          <a:xfrm>
            <a:off x="108626" y="690087"/>
            <a:ext cx="10515600" cy="992379"/>
          </a:xfrm>
        </p:spPr>
        <p:txBody>
          <a:bodyPr/>
          <a:lstStyle/>
          <a:p>
            <a:r>
              <a:rPr lang="en-US" altLang="zh-CN" dirty="0"/>
              <a:t>S-</a:t>
            </a:r>
            <a:r>
              <a:rPr lang="zh-CN" altLang="en-US" dirty="0"/>
              <a:t>函数模板</a:t>
            </a:r>
          </a:p>
        </p:txBody>
      </p:sp>
    </p:spTree>
    <p:extLst>
      <p:ext uri="{BB962C8B-B14F-4D97-AF65-F5344CB8AC3E}">
        <p14:creationId xmlns:p14="http://schemas.microsoft.com/office/powerpoint/2010/main" val="106379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9ECA6-6F21-4D19-BA56-36C36BB97C2D}"/>
              </a:ext>
            </a:extLst>
          </p:cNvPr>
          <p:cNvSpPr>
            <a:spLocks noGrp="1"/>
          </p:cNvSpPr>
          <p:nvPr>
            <p:ph type="title"/>
          </p:nvPr>
        </p:nvSpPr>
        <p:spPr/>
        <p:txBody>
          <a:bodyPr/>
          <a:lstStyle/>
          <a:p>
            <a:r>
              <a:rPr lang="en-US" altLang="zh-CN" dirty="0"/>
              <a:t>S-</a:t>
            </a:r>
            <a:r>
              <a:rPr lang="zh-CN" altLang="en-US" dirty="0"/>
              <a:t>函数模板</a:t>
            </a:r>
          </a:p>
        </p:txBody>
      </p:sp>
      <p:sp>
        <p:nvSpPr>
          <p:cNvPr id="4" name="矩形 3">
            <a:extLst>
              <a:ext uri="{FF2B5EF4-FFF2-40B4-BE49-F238E27FC236}">
                <a16:creationId xmlns:a16="http://schemas.microsoft.com/office/drawing/2014/main" id="{7762AFBB-25BD-4A08-9B73-3AAEE32D6E05}"/>
              </a:ext>
            </a:extLst>
          </p:cNvPr>
          <p:cNvSpPr/>
          <p:nvPr/>
        </p:nvSpPr>
        <p:spPr>
          <a:xfrm>
            <a:off x="248238" y="1493929"/>
            <a:ext cx="11835135" cy="5133713"/>
          </a:xfrm>
          <a:prstGeom prst="rect">
            <a:avLst/>
          </a:prstGeom>
        </p:spPr>
        <p:txBody>
          <a:bodyPr wrap="square">
            <a:spAutoFit/>
          </a:bodyPr>
          <a:lstStyle/>
          <a:p>
            <a:r>
              <a:rPr lang="zh-CN" altLang="zh-CN" dirty="0"/>
              <a:t>% 2. 计算</a:t>
            </a:r>
            <a:r>
              <a:rPr lang="zh-CN" altLang="zh-CN" dirty="0">
                <a:solidFill>
                  <a:srgbClr val="FF0000"/>
                </a:solidFill>
              </a:rPr>
              <a:t>导数</a:t>
            </a:r>
            <a:r>
              <a:rPr lang="zh-CN" altLang="zh-CN" dirty="0"/>
              <a:t>例程子函数：给定 t,x,u, 计算连续状态的导数，用户应该在此给出系统的连续状态方程。</a:t>
            </a:r>
            <a:endParaRPr lang="en-US" altLang="zh-CN" dirty="0"/>
          </a:p>
          <a:p>
            <a:pPr algn="just">
              <a:lnSpc>
                <a:spcPct val="120000"/>
              </a:lnSpc>
            </a:pPr>
            <a:r>
              <a:rPr lang="zh-CN" altLang="zh-CN" dirty="0"/>
              <a:t>function sys=mdlDerivatives(t,x,u)</a:t>
            </a:r>
          </a:p>
          <a:p>
            <a:pPr algn="just">
              <a:lnSpc>
                <a:spcPct val="120000"/>
              </a:lnSpc>
            </a:pPr>
            <a:r>
              <a:rPr lang="zh-CN" altLang="zh-CN" dirty="0"/>
              <a:t>sys = [ ];     % sys 表示状态导数，即dx</a:t>
            </a:r>
          </a:p>
          <a:p>
            <a:pPr algn="just">
              <a:lnSpc>
                <a:spcPct val="120000"/>
              </a:lnSpc>
            </a:pPr>
            <a:r>
              <a:rPr lang="zh-CN" altLang="zh-CN" dirty="0"/>
              <a:t>% 3. 状态更新例程子函数：给定 t,x,u, 计算离散状态的更新。每个仿真步长必然调用该子函数，不论是否有意义。用户除了在此描述系统的离散状态方程外，还可以填入其它每个仿真步长都有必要执行的代码</a:t>
            </a:r>
          </a:p>
          <a:p>
            <a:pPr algn="just">
              <a:lnSpc>
                <a:spcPct val="120000"/>
              </a:lnSpc>
            </a:pPr>
            <a:r>
              <a:rPr lang="zh-CN" altLang="zh-CN" dirty="0"/>
              <a:t>function sys=mdlUpdate(t,x,u)</a:t>
            </a:r>
          </a:p>
          <a:p>
            <a:pPr>
              <a:lnSpc>
                <a:spcPct val="120000"/>
              </a:lnSpc>
            </a:pPr>
            <a:r>
              <a:rPr lang="zh-CN" altLang="zh-CN" dirty="0"/>
              <a:t>sys = [ ];    % sys 表示下一个离散状态 即 x(k+1)</a:t>
            </a:r>
            <a:endParaRPr lang="en-US" altLang="zh-CN" dirty="0"/>
          </a:p>
          <a:p>
            <a:pPr algn="just"/>
            <a:r>
              <a:rPr lang="zh-CN" altLang="zh-CN" dirty="0"/>
              <a:t>% 4. 计算</a:t>
            </a:r>
            <a:r>
              <a:rPr lang="zh-CN" altLang="zh-CN" dirty="0">
                <a:solidFill>
                  <a:srgbClr val="FF0000"/>
                </a:solidFill>
              </a:rPr>
              <a:t>输出</a:t>
            </a:r>
            <a:r>
              <a:rPr lang="zh-CN" altLang="zh-CN" dirty="0"/>
              <a:t>例程子函数：给定 t,x,u, 计算输出。该子函数必须存在，用户可以在此描述系统的输出方程</a:t>
            </a:r>
          </a:p>
          <a:p>
            <a:pPr algn="just"/>
            <a:r>
              <a:rPr lang="zh-CN" altLang="zh-CN" dirty="0"/>
              <a:t>function sys=mdlOutputs(t,x,u)</a:t>
            </a:r>
          </a:p>
          <a:p>
            <a:pPr algn="just"/>
            <a:r>
              <a:rPr lang="zh-CN" altLang="zh-CN" dirty="0"/>
              <a:t>sys = [ ];    % sys 表示下输出，即 y</a:t>
            </a:r>
          </a:p>
          <a:p>
            <a:pPr algn="just"/>
            <a:r>
              <a:rPr lang="zh-CN" altLang="zh-CN" dirty="0"/>
              <a:t>% 5. 计算下一个采样时间，仅在系统是变采样时间系统时调用</a:t>
            </a:r>
          </a:p>
          <a:p>
            <a:pPr algn="just"/>
            <a:r>
              <a:rPr lang="zh-CN" altLang="zh-CN" dirty="0"/>
              <a:t>function sys=mdlGetTimeOfNextVarHit(t,x,u)</a:t>
            </a:r>
          </a:p>
          <a:p>
            <a:pPr algn="just"/>
            <a:r>
              <a:rPr lang="zh-CN" altLang="zh-CN" dirty="0"/>
              <a:t>sampleTime = 1;        % 设置下一次的采样时间是1 s以后</a:t>
            </a:r>
          </a:p>
          <a:p>
            <a:pPr algn="just"/>
            <a:r>
              <a:rPr lang="zh-CN" altLang="zh-CN" dirty="0"/>
              <a:t>sys = t + sampleTime;    %  sys 表示下一个采样时间点</a:t>
            </a:r>
          </a:p>
          <a:p>
            <a:pPr algn="just"/>
            <a:r>
              <a:rPr lang="zh-CN" altLang="zh-CN" dirty="0"/>
              <a:t> % 6. 仿真结束时要调用的例程函数，在仿真结束时调用，用户可以在此完成结束仿真所需的必要工作</a:t>
            </a:r>
          </a:p>
          <a:p>
            <a:pPr algn="just"/>
            <a:r>
              <a:rPr lang="zh-CN" altLang="zh-CN" dirty="0"/>
              <a:t>function sys=mdlTerminate(t,x,u)</a:t>
            </a:r>
          </a:p>
          <a:p>
            <a:pPr algn="just"/>
            <a:r>
              <a:rPr lang="zh-CN" altLang="zh-CN" dirty="0"/>
              <a:t>sys = [ ];</a:t>
            </a:r>
          </a:p>
        </p:txBody>
      </p:sp>
    </p:spTree>
    <p:extLst>
      <p:ext uri="{BB962C8B-B14F-4D97-AF65-F5344CB8AC3E}">
        <p14:creationId xmlns:p14="http://schemas.microsoft.com/office/powerpoint/2010/main" val="2186501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5D614-CD64-48C9-9F71-C0A7B994CE89}"/>
              </a:ext>
            </a:extLst>
          </p:cNvPr>
          <p:cNvSpPr>
            <a:spLocks noGrp="1"/>
          </p:cNvSpPr>
          <p:nvPr>
            <p:ph type="title"/>
          </p:nvPr>
        </p:nvSpPr>
        <p:spPr/>
        <p:txBody>
          <a:bodyPr/>
          <a:lstStyle/>
          <a:p>
            <a:r>
              <a:rPr lang="en-US" altLang="zh-CN" dirty="0"/>
              <a:t>S-</a:t>
            </a:r>
            <a:r>
              <a:rPr lang="zh-CN" altLang="en-US" dirty="0"/>
              <a:t>函数 实例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FF885D-1829-4E31-A5A8-AEDED7C1D4AC}"/>
                  </a:ext>
                </a:extLst>
              </p:cNvPr>
              <p:cNvSpPr>
                <a:spLocks noGrp="1"/>
              </p:cNvSpPr>
              <p:nvPr>
                <p:ph idx="1"/>
              </p:nvPr>
            </p:nvSpPr>
            <p:spPr>
              <a:xfrm>
                <a:off x="505838" y="1825625"/>
                <a:ext cx="10847962" cy="4452628"/>
              </a:xfrm>
            </p:spPr>
            <p:txBody>
              <a:bodyPr/>
              <a:lstStyle/>
              <a:p>
                <a:pPr algn="just"/>
                <a:r>
                  <a:rPr lang="zh-CN" altLang="en-US" dirty="0"/>
                  <a:t>状态方程：</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𝐵𝑢</m:t>
                    </m:r>
                  </m:oMath>
                </a14:m>
                <a:endParaRPr lang="zh-CN" altLang="en-US" dirty="0"/>
              </a:p>
              <a:p>
                <a:r>
                  <a:rPr lang="zh-CN" altLang="en-US" dirty="0"/>
                  <a:t>输出方程：</a:t>
                </a:r>
                <a:r>
                  <a:rPr lang="en-US" altLang="zh-CN" dirty="0"/>
                  <a:t>y</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𝐶𝑥</m:t>
                    </m:r>
                    <m:r>
                      <a:rPr lang="en-US" altLang="zh-CN" i="1">
                        <a:latin typeface="Cambria Math" panose="02040503050406030204" pitchFamily="18" charset="0"/>
                      </a:rPr>
                      <m:t>+</m:t>
                    </m:r>
                    <m:r>
                      <a:rPr lang="en-US" altLang="zh-CN" i="1">
                        <a:latin typeface="Cambria Math" panose="02040503050406030204" pitchFamily="18" charset="0"/>
                      </a:rPr>
                      <m:t>𝐷𝑢</m:t>
                    </m:r>
                  </m:oMath>
                </a14:m>
                <a:endParaRPr lang="en-US" altLang="zh-CN" dirty="0"/>
              </a:p>
              <a:p>
                <a:r>
                  <a:rPr lang="zh-CN" altLang="en-US" dirty="0"/>
                  <a:t>其中，</a:t>
                </a:r>
                <a14:m>
                  <m:oMath xmlns:m="http://schemas.openxmlformats.org/officeDocument/2006/math">
                    <m:r>
                      <m:rPr>
                        <m:sty m:val="p"/>
                      </m:rPr>
                      <a:rPr lang="en-US" altLang="zh-CN" i="1" dirty="0">
                        <a:latin typeface="Cambria Math" panose="02040503050406030204" pitchFamily="18" charset="0"/>
                      </a:rPr>
                      <m:t>A</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2"/>
                                  <m:mcJc m:val="center"/>
                                </m:mcPr>
                              </m:mc>
                            </m:mcs>
                            <m:ctrlPr>
                              <a:rPr lang="en-US" altLang="zh-CN"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80</m:t>
                                  </m:r>
                                </m:den>
                              </m:f>
                            </m:e>
                            <m:e>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10</m:t>
                                  </m:r>
                                </m:den>
                              </m:f>
                            </m:e>
                          </m:mr>
                        </m:m>
                      </m:e>
                    </m:d>
                  </m:oMath>
                </a14:m>
                <a:r>
                  <a:rPr lang="zh-CN" altLang="en-US" dirty="0"/>
                  <a:t>， </a:t>
                </a:r>
                <a14:m>
                  <m:oMath xmlns:m="http://schemas.openxmlformats.org/officeDocument/2006/math">
                    <m:r>
                      <m:rPr>
                        <m:sty m:val="p"/>
                      </m:rPr>
                      <a:rPr lang="en-US" altLang="zh-CN" i="1" dirty="0">
                        <a:latin typeface="Cambria Math" panose="02040503050406030204" pitchFamily="18" charset="0"/>
                      </a:rPr>
                      <m:t>B</m:t>
                    </m:r>
                    <m:r>
                      <a:rPr lang="en-US" altLang="zh-CN" i="1" dirty="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1"/>
                                  <m:mcJc m:val="center"/>
                                </m:mcPr>
                              </m:mc>
                            </m:mcs>
                            <m:ctrlPr>
                              <a:rPr lang="en-US" altLang="zh-CN"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0</m:t>
                              </m:r>
                            </m:e>
                          </m:mr>
                          <m:mr>
                            <m:e>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16</m:t>
                                  </m:r>
                                </m:den>
                              </m:f>
                            </m:e>
                          </m:mr>
                        </m:m>
                      </m:e>
                    </m:d>
                  </m:oMath>
                </a14:m>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C</m:t>
                    </m:r>
                    <m:r>
                      <a:rPr lang="en-US" altLang="zh-CN" i="1" dirty="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2"/>
                                  <m:mcJc m:val="center"/>
                                </m:mcPr>
                              </m:mc>
                            </m:mcs>
                            <m:ctrlPr>
                              <a:rPr lang="en-US" altLang="zh-CN"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mr>
                        </m:m>
                      </m:e>
                    </m:d>
                  </m:oMath>
                </a14:m>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D</m:t>
                    </m:r>
                    <m:r>
                      <a:rPr lang="en-US" altLang="zh-CN" i="1" dirty="0">
                        <a:latin typeface="Cambria Math" panose="02040503050406030204" pitchFamily="18" charset="0"/>
                      </a:rPr>
                      <m:t>=0</m:t>
                    </m:r>
                    <m:r>
                      <a:rPr lang="zh-CN" altLang="en-US" i="1" dirty="0">
                        <a:latin typeface="Cambria Math" panose="02040503050406030204" pitchFamily="18" charset="0"/>
                      </a:rPr>
                      <m:t>。</m:t>
                    </m:r>
                  </m:oMath>
                </a14:m>
                <a:endParaRPr lang="en-US" altLang="zh-CN" dirty="0"/>
              </a:p>
              <a:p>
                <a:r>
                  <a:rPr lang="zh-CN" altLang="en-US" dirty="0"/>
                  <a:t>即，</a:t>
                </a:r>
              </a:p>
            </p:txBody>
          </p:sp>
        </mc:Choice>
        <mc:Fallback xmlns="">
          <p:sp>
            <p:nvSpPr>
              <p:cNvPr id="3" name="内容占位符 2">
                <a:extLst>
                  <a:ext uri="{FF2B5EF4-FFF2-40B4-BE49-F238E27FC236}">
                    <a16:creationId xmlns:a16="http://schemas.microsoft.com/office/drawing/2014/main" id="{26FF885D-1829-4E31-A5A8-AEDED7C1D4AC}"/>
                  </a:ext>
                </a:extLst>
              </p:cNvPr>
              <p:cNvSpPr>
                <a:spLocks noGrp="1" noRot="1" noChangeAspect="1" noMove="1" noResize="1" noEditPoints="1" noAdjustHandles="1" noChangeArrowheads="1" noChangeShapeType="1" noTextEdit="1"/>
              </p:cNvSpPr>
              <p:nvPr>
                <p:ph idx="1"/>
              </p:nvPr>
            </p:nvSpPr>
            <p:spPr>
              <a:xfrm>
                <a:off x="505838" y="1825625"/>
                <a:ext cx="10847962" cy="4452628"/>
              </a:xfrm>
              <a:blipFill>
                <a:blip r:embed="rId2"/>
                <a:stretch>
                  <a:fillRect l="-1011" t="-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5EBBFD4-13B7-4851-90D5-0556898776B8}"/>
                  </a:ext>
                </a:extLst>
              </p:cNvPr>
              <p:cNvSpPr txBox="1"/>
              <p:nvPr/>
            </p:nvSpPr>
            <p:spPr>
              <a:xfrm>
                <a:off x="1710964" y="4051939"/>
                <a:ext cx="3447803" cy="751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x</m:t>
                                        </m:r>
                                      </m:e>
                                    </m:acc>
                                  </m:e>
                                  <m:sub>
                                    <m:r>
                                      <a:rPr lang="en-US" altLang="zh-CN" b="0" i="1" smtClean="0">
                                        <a:latin typeface="Cambria Math" panose="02040503050406030204" pitchFamily="18" charset="0"/>
                                      </a:rPr>
                                      <m:t>1</m:t>
                                    </m:r>
                                  </m:sub>
                                </m:sSub>
                              </m:e>
                            </m:mr>
                            <m:m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2</m:t>
                                    </m:r>
                                  </m:sub>
                                </m:sSub>
                              </m:e>
                            </m:mr>
                          </m:m>
                        </m:e>
                      </m:d>
                      <m:r>
                        <a:rPr lang="en-US" altLang="zh-CN" i="1">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2"/>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80</m:t>
                                    </m:r>
                                  </m:den>
                                </m:f>
                              </m:e>
                              <m:e>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3</m:t>
                                    </m:r>
                                  </m:num>
                                  <m:den>
                                    <m:r>
                                      <a:rPr lang="en-US" altLang="zh-CN" i="1" dirty="0">
                                        <a:latin typeface="Cambria Math" panose="02040503050406030204" pitchFamily="18" charset="0"/>
                                      </a:rPr>
                                      <m:t>10</m:t>
                                    </m:r>
                                  </m:den>
                                </m:f>
                              </m:e>
                            </m:mr>
                          </m:m>
                        </m:e>
                      </m:d>
                      <m:d>
                        <m:dPr>
                          <m:begChr m:val="["/>
                          <m:endChr m:val="]"/>
                          <m:ctrlPr>
                            <a:rPr lang="en-US" altLang="zh-CN" i="1" dirty="0" smtClean="0">
                              <a:latin typeface="Cambria Math" panose="02040503050406030204" pitchFamily="18" charset="0"/>
                            </a:rPr>
                          </m:ctrlPr>
                        </m:dPr>
                        <m:e>
                          <m:m>
                            <m:mPr>
                              <m:mcs>
                                <m:mc>
                                  <m:mcPr>
                                    <m:count m:val="1"/>
                                    <m:mcJc m:val="center"/>
                                  </m:mcPr>
                                </m:mc>
                              </m:mcs>
                              <m:ctrlPr>
                                <a:rPr lang="en-US" altLang="zh-CN" i="1" dirty="0" smtClean="0">
                                  <a:latin typeface="Cambria Math" panose="02040503050406030204" pitchFamily="18" charset="0"/>
                                </a:rPr>
                              </m:ctrlPr>
                            </m:mPr>
                            <m:m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e>
                            </m:mr>
                            <m:m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e>
                            </m:mr>
                          </m:m>
                        </m:e>
                      </m:d>
                      <m:r>
                        <a:rPr lang="en-US" altLang="zh-CN" i="1">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mr>
                            <m:m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3</m:t>
                                    </m:r>
                                  </m:num>
                                  <m:den>
                                    <m:r>
                                      <a:rPr lang="en-US" altLang="zh-CN" i="1" dirty="0">
                                        <a:latin typeface="Cambria Math" panose="02040503050406030204" pitchFamily="18" charset="0"/>
                                      </a:rPr>
                                      <m:t>16</m:t>
                                    </m:r>
                                  </m:den>
                                </m:f>
                              </m:e>
                            </m:mr>
                          </m:m>
                        </m:e>
                      </m:d>
                      <m:r>
                        <a:rPr lang="en-US" altLang="zh-CN" i="1" smtClean="0">
                          <a:latin typeface="Cambria Math" panose="02040503050406030204" pitchFamily="18" charset="0"/>
                        </a:rPr>
                        <m:t>𝑢</m:t>
                      </m:r>
                    </m:oMath>
                  </m:oMathPara>
                </a14:m>
                <a:endParaRPr lang="zh-CN" altLang="en-US" dirty="0"/>
              </a:p>
            </p:txBody>
          </p:sp>
        </mc:Choice>
        <mc:Fallback xmlns="">
          <p:sp>
            <p:nvSpPr>
              <p:cNvPr id="4" name="文本框 3">
                <a:extLst>
                  <a:ext uri="{FF2B5EF4-FFF2-40B4-BE49-F238E27FC236}">
                    <a16:creationId xmlns:a16="http://schemas.microsoft.com/office/drawing/2014/main" id="{A5EBBFD4-13B7-4851-90D5-0556898776B8}"/>
                  </a:ext>
                </a:extLst>
              </p:cNvPr>
              <p:cNvSpPr txBox="1">
                <a:spLocks noRot="1" noChangeAspect="1" noMove="1" noResize="1" noEditPoints="1" noAdjustHandles="1" noChangeArrowheads="1" noChangeShapeType="1" noTextEdit="1"/>
              </p:cNvSpPr>
              <p:nvPr/>
            </p:nvSpPr>
            <p:spPr>
              <a:xfrm>
                <a:off x="1710964" y="4051939"/>
                <a:ext cx="3447803" cy="75148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720351-F5DB-4317-857C-D1945A09DA18}"/>
                  </a:ext>
                </a:extLst>
              </p:cNvPr>
              <p:cNvSpPr/>
              <p:nvPr/>
            </p:nvSpPr>
            <p:spPr>
              <a:xfrm>
                <a:off x="1691183" y="5157975"/>
                <a:ext cx="1637884" cy="553549"/>
              </a:xfrm>
              <a:prstGeom prst="rect">
                <a:avLst/>
              </a:prstGeom>
            </p:spPr>
            <p:txBody>
              <a:bodyPr wrap="none">
                <a:spAutoFit/>
              </a:bodyPr>
              <a:lstStyle/>
              <a:p>
                <a:r>
                  <a:rPr lang="en-US" altLang="zh-CN" dirty="0"/>
                  <a:t>y</a:t>
                </a:r>
                <a14:m>
                  <m:oMath xmlns:m="http://schemas.openxmlformats.org/officeDocument/2006/math">
                    <m:r>
                      <a:rPr lang="en-US" altLang="zh-CN" i="1">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2"/>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1</m:t>
                              </m:r>
                            </m:e>
                            <m:e>
                              <m:r>
                                <a:rPr lang="en-US" altLang="zh-CN" i="1" dirty="0">
                                  <a:latin typeface="Cambria Math" panose="02040503050406030204" pitchFamily="18" charset="0"/>
                                </a:rPr>
                                <m:t>0</m:t>
                              </m:r>
                            </m:e>
                          </m:mr>
                        </m:m>
                      </m:e>
                    </m:d>
                  </m:oMath>
                </a14:m>
                <a:r>
                  <a:rPr lang="en-US" altLang="zh-CN" dirty="0"/>
                  <a:t> </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e>
                          </m:mr>
                        </m:m>
                      </m:e>
                    </m:d>
                  </m:oMath>
                </a14:m>
                <a:endParaRPr lang="en-US" altLang="zh-CN" dirty="0"/>
              </a:p>
            </p:txBody>
          </p:sp>
        </mc:Choice>
        <mc:Fallback xmlns="">
          <p:sp>
            <p:nvSpPr>
              <p:cNvPr id="5" name="矩形 4">
                <a:extLst>
                  <a:ext uri="{FF2B5EF4-FFF2-40B4-BE49-F238E27FC236}">
                    <a16:creationId xmlns:a16="http://schemas.microsoft.com/office/drawing/2014/main" id="{C0720351-F5DB-4317-857C-D1945A09DA18}"/>
                  </a:ext>
                </a:extLst>
              </p:cNvPr>
              <p:cNvSpPr>
                <a:spLocks noRot="1" noChangeAspect="1" noMove="1" noResize="1" noEditPoints="1" noAdjustHandles="1" noChangeArrowheads="1" noChangeShapeType="1" noTextEdit="1"/>
              </p:cNvSpPr>
              <p:nvPr/>
            </p:nvSpPr>
            <p:spPr>
              <a:xfrm>
                <a:off x="1691183" y="5157975"/>
                <a:ext cx="1637884" cy="553549"/>
              </a:xfrm>
              <a:prstGeom prst="rect">
                <a:avLst/>
              </a:prstGeom>
              <a:blipFill>
                <a:blip r:embed="rId4"/>
                <a:stretch>
                  <a:fillRect l="-2974" b="-10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47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2D2FA30-2F56-4EB1-B77A-BE87949468E3}"/>
              </a:ext>
            </a:extLst>
          </p:cNvPr>
          <p:cNvSpPr/>
          <p:nvPr/>
        </p:nvSpPr>
        <p:spPr>
          <a:xfrm>
            <a:off x="370787" y="766576"/>
            <a:ext cx="6096000" cy="5632311"/>
          </a:xfrm>
          <a:prstGeom prst="rect">
            <a:avLst/>
          </a:prstGeom>
        </p:spPr>
        <p:txBody>
          <a:bodyPr>
            <a:spAutoFit/>
          </a:bodyPr>
          <a:lstStyle/>
          <a:p>
            <a:r>
              <a:rPr lang="en-US" altLang="zh-CN" dirty="0"/>
              <a:t>&gt;&gt; edit </a:t>
            </a:r>
            <a:r>
              <a:rPr lang="en-US" altLang="zh-CN" dirty="0" err="1"/>
              <a:t>sfuntmpl</a:t>
            </a:r>
            <a:r>
              <a:rPr lang="en-US" altLang="zh-CN" dirty="0"/>
              <a:t> %</a:t>
            </a:r>
            <a:r>
              <a:rPr lang="zh-CN" altLang="en-US" dirty="0"/>
              <a:t>打开模板文件，另存为</a:t>
            </a:r>
            <a:r>
              <a:rPr lang="en-US" altLang="zh-CN" dirty="0" err="1"/>
              <a:t>demo.m</a:t>
            </a:r>
            <a:endParaRPr lang="en-US" altLang="zh-CN" dirty="0"/>
          </a:p>
          <a:p>
            <a:r>
              <a:rPr lang="fr-FR" altLang="zh-CN" dirty="0"/>
              <a:t>function [sys,x0,str,ts,simStateCompliance] = demo(t,x,u,flag)</a:t>
            </a:r>
          </a:p>
          <a:p>
            <a:r>
              <a:rPr lang="en-US" altLang="zh-CN" dirty="0"/>
              <a:t>case 0,</a:t>
            </a:r>
          </a:p>
          <a:p>
            <a:r>
              <a:rPr lang="en-US" altLang="zh-CN" dirty="0"/>
              <a:t>    [sys,x0,str,ts,simStateCompliance]=</a:t>
            </a:r>
            <a:r>
              <a:rPr lang="en-US" altLang="zh-CN" dirty="0" err="1"/>
              <a:t>mdlInitializeSizes</a:t>
            </a:r>
            <a:r>
              <a:rPr lang="en-US" altLang="zh-CN" dirty="0"/>
              <a:t>;</a:t>
            </a:r>
          </a:p>
          <a:p>
            <a:r>
              <a:rPr lang="en-US" altLang="zh-CN" dirty="0"/>
              <a:t>case 1,</a:t>
            </a:r>
          </a:p>
          <a:p>
            <a:r>
              <a:rPr lang="en-US" altLang="zh-CN" dirty="0"/>
              <a:t>    sys=</a:t>
            </a:r>
            <a:r>
              <a:rPr lang="en-US" altLang="zh-CN" dirty="0" err="1"/>
              <a:t>mdlDerivatives</a:t>
            </a:r>
            <a:r>
              <a:rPr lang="en-US" altLang="zh-CN" dirty="0"/>
              <a:t>(</a:t>
            </a:r>
            <a:r>
              <a:rPr lang="en-US" altLang="zh-CN" dirty="0" err="1"/>
              <a:t>t,x,u</a:t>
            </a:r>
            <a:r>
              <a:rPr lang="en-US" altLang="zh-CN" dirty="0"/>
              <a:t>);</a:t>
            </a:r>
          </a:p>
          <a:p>
            <a:r>
              <a:rPr lang="en-US" altLang="zh-CN" dirty="0"/>
              <a:t>case 2,</a:t>
            </a:r>
          </a:p>
          <a:p>
            <a:r>
              <a:rPr lang="en-US" altLang="zh-CN" dirty="0"/>
              <a:t>    sys=</a:t>
            </a:r>
            <a:r>
              <a:rPr lang="en-US" altLang="zh-CN" dirty="0" err="1"/>
              <a:t>mdlUpdate</a:t>
            </a:r>
            <a:r>
              <a:rPr lang="en-US" altLang="zh-CN" dirty="0"/>
              <a:t>(</a:t>
            </a:r>
            <a:r>
              <a:rPr lang="en-US" altLang="zh-CN" dirty="0" err="1"/>
              <a:t>t,x,u</a:t>
            </a:r>
            <a:r>
              <a:rPr lang="en-US" altLang="zh-CN" dirty="0"/>
              <a:t>);</a:t>
            </a:r>
          </a:p>
          <a:p>
            <a:r>
              <a:rPr lang="en-US" altLang="zh-CN" dirty="0"/>
              <a:t>case 3,</a:t>
            </a:r>
          </a:p>
          <a:p>
            <a:r>
              <a:rPr lang="fr-FR" altLang="zh-CN" dirty="0"/>
              <a:t>    sys=mdlOutputs(t,x,u);</a:t>
            </a:r>
            <a:endParaRPr lang="zh-CN" altLang="en-US" dirty="0"/>
          </a:p>
          <a:p>
            <a:r>
              <a:rPr lang="en-US" altLang="zh-CN" dirty="0"/>
              <a:t>case 4,</a:t>
            </a:r>
          </a:p>
          <a:p>
            <a:r>
              <a:rPr lang="en-US" altLang="zh-CN" dirty="0"/>
              <a:t>    sys=</a:t>
            </a:r>
            <a:r>
              <a:rPr lang="en-US" altLang="zh-CN" dirty="0" err="1"/>
              <a:t>mdlGetTimeOfNextVarHit</a:t>
            </a:r>
            <a:r>
              <a:rPr lang="en-US" altLang="zh-CN" dirty="0"/>
              <a:t>(</a:t>
            </a:r>
            <a:r>
              <a:rPr lang="en-US" altLang="zh-CN" dirty="0" err="1"/>
              <a:t>t,x,u</a:t>
            </a:r>
            <a:r>
              <a:rPr lang="en-US" altLang="zh-CN" dirty="0"/>
              <a:t>);</a:t>
            </a:r>
            <a:endParaRPr lang="zh-CN" altLang="en-US" dirty="0"/>
          </a:p>
          <a:p>
            <a:r>
              <a:rPr lang="en-US" altLang="zh-CN" dirty="0"/>
              <a:t>case 9,</a:t>
            </a:r>
          </a:p>
          <a:p>
            <a:r>
              <a:rPr lang="en-US" altLang="zh-CN" dirty="0"/>
              <a:t>    sys=</a:t>
            </a:r>
            <a:r>
              <a:rPr lang="en-US" altLang="zh-CN" dirty="0" err="1"/>
              <a:t>mdlTerminate</a:t>
            </a:r>
            <a:r>
              <a:rPr lang="en-US" altLang="zh-CN" dirty="0"/>
              <a:t>(</a:t>
            </a:r>
            <a:r>
              <a:rPr lang="en-US" altLang="zh-CN" dirty="0" err="1"/>
              <a:t>t,x,u</a:t>
            </a:r>
            <a:r>
              <a:rPr lang="en-US" altLang="zh-CN" dirty="0"/>
              <a:t>);</a:t>
            </a:r>
          </a:p>
          <a:p>
            <a:r>
              <a:rPr lang="en-US" altLang="zh-CN" dirty="0"/>
              <a:t>otherwise</a:t>
            </a:r>
          </a:p>
          <a:p>
            <a:r>
              <a:rPr lang="en-US" altLang="zh-CN" dirty="0"/>
              <a:t>    </a:t>
            </a:r>
            <a:r>
              <a:rPr lang="en-US" altLang="zh-CN" dirty="0" err="1"/>
              <a:t>DAStudio.error</a:t>
            </a:r>
            <a:r>
              <a:rPr lang="en-US" altLang="zh-CN" dirty="0"/>
              <a:t>('</a:t>
            </a:r>
            <a:r>
              <a:rPr lang="en-US" altLang="zh-CN" dirty="0" err="1"/>
              <a:t>Simulink:blocks:unhandledFlag</a:t>
            </a:r>
            <a:r>
              <a:rPr lang="en-US" altLang="zh-CN" dirty="0"/>
              <a:t>', num2str(flag));</a:t>
            </a:r>
          </a:p>
          <a:p>
            <a:r>
              <a:rPr lang="zh-CN" altLang="en-US" dirty="0"/>
              <a:t> </a:t>
            </a:r>
          </a:p>
          <a:p>
            <a:r>
              <a:rPr lang="en-US" altLang="zh-CN" dirty="0"/>
              <a:t>end</a:t>
            </a:r>
          </a:p>
          <a:p>
            <a:r>
              <a:rPr lang="en-US" altLang="zh-CN" dirty="0"/>
              <a:t>% </a:t>
            </a:r>
            <a:r>
              <a:rPr lang="zh-CN" altLang="en-US" dirty="0"/>
              <a:t>主函数结束</a:t>
            </a:r>
          </a:p>
        </p:txBody>
      </p:sp>
    </p:spTree>
    <p:extLst>
      <p:ext uri="{BB962C8B-B14F-4D97-AF65-F5344CB8AC3E}">
        <p14:creationId xmlns:p14="http://schemas.microsoft.com/office/powerpoint/2010/main" val="5591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1620F6F-617D-4B13-946C-DD63C891BC88}"/>
              </a:ext>
            </a:extLst>
          </p:cNvPr>
          <p:cNvSpPr/>
          <p:nvPr/>
        </p:nvSpPr>
        <p:spPr>
          <a:xfrm>
            <a:off x="455628" y="1185669"/>
            <a:ext cx="10309781" cy="4801314"/>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[sys,x0,str,ts,simStateCompliance]=</a:t>
            </a:r>
            <a:r>
              <a:rPr lang="en-US" altLang="zh-CN" dirty="0" err="1">
                <a:solidFill>
                  <a:srgbClr val="000000"/>
                </a:solidFill>
                <a:latin typeface="Courier New" panose="02070309020205020404" pitchFamily="49" charset="0"/>
              </a:rPr>
              <a:t>mdlInitializeSizes</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 </a:t>
            </a:r>
            <a:r>
              <a:rPr lang="zh-CN" altLang="en-US" dirty="0">
                <a:solidFill>
                  <a:srgbClr val="000000"/>
                </a:solidFill>
                <a:latin typeface="Courier New" panose="02070309020205020404" pitchFamily="49" charset="0"/>
              </a:rPr>
              <a:t>初始化</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sizes = </a:t>
            </a:r>
            <a:r>
              <a:rPr lang="en-US" altLang="zh-CN" dirty="0" err="1">
                <a:solidFill>
                  <a:srgbClr val="000000"/>
                </a:solidFill>
                <a:latin typeface="Courier New" panose="02070309020205020404" pitchFamily="49" charset="0"/>
              </a:rPr>
              <a:t>simsizes</a:t>
            </a:r>
            <a:r>
              <a:rPr lang="en-US" altLang="zh-CN" dirty="0">
                <a:solidFill>
                  <a:srgbClr val="000000"/>
                </a:solidFill>
                <a:latin typeface="Courier New" panose="02070309020205020404" pitchFamily="49" charset="0"/>
              </a:rPr>
              <a:t>;% </a:t>
            </a:r>
            <a:r>
              <a:rPr lang="zh-CN" altLang="en-US" dirty="0">
                <a:solidFill>
                  <a:srgbClr val="000000"/>
                </a:solidFill>
                <a:latin typeface="Courier New" panose="02070309020205020404" pitchFamily="49" charset="0"/>
              </a:rPr>
              <a:t>生成</a:t>
            </a:r>
            <a:r>
              <a:rPr lang="en-US" altLang="zh-CN" dirty="0">
                <a:solidFill>
                  <a:srgbClr val="000000"/>
                </a:solidFill>
                <a:latin typeface="Courier New" panose="02070309020205020404" pitchFamily="49" charset="0"/>
              </a:rPr>
              <a:t>sizes</a:t>
            </a:r>
            <a:r>
              <a:rPr lang="zh-CN" altLang="en-US" dirty="0">
                <a:solidFill>
                  <a:srgbClr val="000000"/>
                </a:solidFill>
                <a:latin typeface="Courier New" panose="02070309020205020404" pitchFamily="49" charset="0"/>
              </a:rPr>
              <a:t>数据结构</a:t>
            </a:r>
          </a:p>
          <a:p>
            <a:endParaRPr lang="zh-CN" altLang="en-US" dirty="0">
              <a:solidFill>
                <a:srgbClr val="000000"/>
              </a:solidFill>
              <a:latin typeface="Courier New" panose="02070309020205020404" pitchFamily="49" charset="0"/>
            </a:endParaRPr>
          </a:p>
          <a:p>
            <a:r>
              <a:rPr lang="en-US" altLang="zh-CN" dirty="0" err="1">
                <a:solidFill>
                  <a:srgbClr val="000000"/>
                </a:solidFill>
                <a:latin typeface="Courier New" panose="02070309020205020404" pitchFamily="49" charset="0"/>
              </a:rPr>
              <a:t>sizes.NumContStates</a:t>
            </a:r>
            <a:r>
              <a:rPr lang="en-US" altLang="zh-CN" dirty="0">
                <a:solidFill>
                  <a:srgbClr val="000000"/>
                </a:solidFill>
                <a:latin typeface="Courier New" panose="02070309020205020404" pitchFamily="49" charset="0"/>
              </a:rPr>
              <a:t>  = 2;% </a:t>
            </a:r>
            <a:r>
              <a:rPr lang="zh-CN" altLang="en-US" dirty="0">
                <a:solidFill>
                  <a:srgbClr val="000000"/>
                </a:solidFill>
                <a:latin typeface="Courier New" panose="02070309020205020404" pitchFamily="49" charset="0"/>
              </a:rPr>
              <a:t>连续状态数</a:t>
            </a:r>
            <a:r>
              <a:rPr lang="en-US" altLang="zh-CN" dirty="0">
                <a:solidFill>
                  <a:srgbClr val="000000"/>
                </a:solidFill>
                <a:latin typeface="Courier New" panose="02070309020205020404" pitchFamily="49" charset="0"/>
              </a:rPr>
              <a:t>,</a:t>
            </a:r>
            <a:r>
              <a:rPr lang="zh-CN" altLang="en-US" dirty="0">
                <a:solidFill>
                  <a:srgbClr val="000000"/>
                </a:solidFill>
                <a:latin typeface="Courier New" panose="02070309020205020404" pitchFamily="49" charset="0"/>
              </a:rPr>
              <a:t>缺省为 </a:t>
            </a:r>
            <a:r>
              <a:rPr lang="en-US" altLang="zh-CN" dirty="0">
                <a:solidFill>
                  <a:srgbClr val="000000"/>
                </a:solidFill>
                <a:latin typeface="Courier New" panose="02070309020205020404" pitchFamily="49" charset="0"/>
              </a:rPr>
              <a:t>0</a:t>
            </a:r>
          </a:p>
          <a:p>
            <a:r>
              <a:rPr lang="en-US" altLang="zh-CN" dirty="0" err="1">
                <a:solidFill>
                  <a:srgbClr val="000000"/>
                </a:solidFill>
                <a:latin typeface="Courier New" panose="02070309020205020404" pitchFamily="49" charset="0"/>
              </a:rPr>
              <a:t>sizes.NumDiscStates</a:t>
            </a:r>
            <a:r>
              <a:rPr lang="en-US" altLang="zh-CN" dirty="0">
                <a:solidFill>
                  <a:srgbClr val="000000"/>
                </a:solidFill>
                <a:latin typeface="Courier New" panose="02070309020205020404" pitchFamily="49" charset="0"/>
              </a:rPr>
              <a:t>  = 0;% </a:t>
            </a:r>
            <a:r>
              <a:rPr lang="zh-CN" altLang="en-US" dirty="0">
                <a:solidFill>
                  <a:srgbClr val="000000"/>
                </a:solidFill>
                <a:latin typeface="Courier New" panose="02070309020205020404" pitchFamily="49" charset="0"/>
              </a:rPr>
              <a:t>离散状态数</a:t>
            </a:r>
            <a:r>
              <a:rPr lang="en-US" altLang="zh-CN" dirty="0">
                <a:solidFill>
                  <a:srgbClr val="000000"/>
                </a:solidFill>
                <a:latin typeface="Courier New" panose="02070309020205020404" pitchFamily="49" charset="0"/>
              </a:rPr>
              <a:t>,</a:t>
            </a:r>
            <a:r>
              <a:rPr lang="zh-CN" altLang="en-US" dirty="0">
                <a:solidFill>
                  <a:srgbClr val="000000"/>
                </a:solidFill>
                <a:latin typeface="Courier New" panose="02070309020205020404" pitchFamily="49" charset="0"/>
              </a:rPr>
              <a:t>缺省为 </a:t>
            </a:r>
            <a:r>
              <a:rPr lang="en-US" altLang="zh-CN" dirty="0">
                <a:solidFill>
                  <a:srgbClr val="000000"/>
                </a:solidFill>
                <a:latin typeface="Courier New" panose="02070309020205020404" pitchFamily="49" charset="0"/>
              </a:rPr>
              <a:t>0</a:t>
            </a:r>
          </a:p>
          <a:p>
            <a:r>
              <a:rPr lang="en-US" altLang="zh-CN" dirty="0" err="1">
                <a:solidFill>
                  <a:srgbClr val="000000"/>
                </a:solidFill>
                <a:latin typeface="Courier New" panose="02070309020205020404" pitchFamily="49" charset="0"/>
              </a:rPr>
              <a:t>sizes.NumOutputs</a:t>
            </a:r>
            <a:r>
              <a:rPr lang="en-US" altLang="zh-CN" dirty="0">
                <a:solidFill>
                  <a:srgbClr val="000000"/>
                </a:solidFill>
                <a:latin typeface="Courier New" panose="02070309020205020404" pitchFamily="49" charset="0"/>
              </a:rPr>
              <a:t>     = 1;% </a:t>
            </a:r>
            <a:r>
              <a:rPr lang="zh-CN" altLang="en-US" dirty="0">
                <a:solidFill>
                  <a:srgbClr val="000000"/>
                </a:solidFill>
                <a:latin typeface="Courier New" panose="02070309020205020404" pitchFamily="49" charset="0"/>
              </a:rPr>
              <a:t>输出量个数</a:t>
            </a:r>
            <a:r>
              <a:rPr lang="en-US" altLang="zh-CN" dirty="0">
                <a:solidFill>
                  <a:srgbClr val="000000"/>
                </a:solidFill>
                <a:latin typeface="Courier New" panose="02070309020205020404" pitchFamily="49" charset="0"/>
              </a:rPr>
              <a:t>,</a:t>
            </a:r>
            <a:r>
              <a:rPr lang="zh-CN" altLang="en-US" dirty="0">
                <a:solidFill>
                  <a:srgbClr val="000000"/>
                </a:solidFill>
                <a:latin typeface="Courier New" panose="02070309020205020404" pitchFamily="49" charset="0"/>
              </a:rPr>
              <a:t>缺省为 </a:t>
            </a:r>
            <a:r>
              <a:rPr lang="en-US" altLang="zh-CN" dirty="0">
                <a:solidFill>
                  <a:srgbClr val="000000"/>
                </a:solidFill>
                <a:latin typeface="Courier New" panose="02070309020205020404" pitchFamily="49" charset="0"/>
              </a:rPr>
              <a:t>0</a:t>
            </a:r>
          </a:p>
          <a:p>
            <a:r>
              <a:rPr lang="en-US" altLang="zh-CN" dirty="0" err="1">
                <a:solidFill>
                  <a:srgbClr val="000000"/>
                </a:solidFill>
                <a:latin typeface="Courier New" panose="02070309020205020404" pitchFamily="49" charset="0"/>
              </a:rPr>
              <a:t>sizes.NumInputs</a:t>
            </a:r>
            <a:r>
              <a:rPr lang="en-US" altLang="zh-CN" dirty="0">
                <a:solidFill>
                  <a:srgbClr val="000000"/>
                </a:solidFill>
                <a:latin typeface="Courier New" panose="02070309020205020404" pitchFamily="49" charset="0"/>
              </a:rPr>
              <a:t>      = 1;% </a:t>
            </a:r>
            <a:r>
              <a:rPr lang="zh-CN" altLang="en-US" dirty="0">
                <a:solidFill>
                  <a:srgbClr val="000000"/>
                </a:solidFill>
                <a:latin typeface="Courier New" panose="02070309020205020404" pitchFamily="49" charset="0"/>
              </a:rPr>
              <a:t>输入量个数，缺省为 </a:t>
            </a:r>
            <a:r>
              <a:rPr lang="en-US" altLang="zh-CN" dirty="0">
                <a:solidFill>
                  <a:srgbClr val="000000"/>
                </a:solidFill>
                <a:latin typeface="Courier New" panose="02070309020205020404" pitchFamily="49" charset="0"/>
              </a:rPr>
              <a:t>0</a:t>
            </a:r>
          </a:p>
          <a:p>
            <a:r>
              <a:rPr lang="en-US" altLang="zh-CN" dirty="0" err="1">
                <a:solidFill>
                  <a:srgbClr val="000000"/>
                </a:solidFill>
                <a:latin typeface="Courier New" panose="02070309020205020404" pitchFamily="49" charset="0"/>
              </a:rPr>
              <a:t>sizes.DirFeedthrough</a:t>
            </a:r>
            <a:r>
              <a:rPr lang="en-US" altLang="zh-CN" dirty="0">
                <a:solidFill>
                  <a:srgbClr val="000000"/>
                </a:solidFill>
                <a:latin typeface="Courier New" panose="02070309020205020404" pitchFamily="49" charset="0"/>
              </a:rPr>
              <a:t> = 1;% </a:t>
            </a:r>
            <a:r>
              <a:rPr lang="zh-CN" altLang="en-US" dirty="0">
                <a:solidFill>
                  <a:srgbClr val="000000"/>
                </a:solidFill>
                <a:latin typeface="Courier New" panose="02070309020205020404" pitchFamily="49" charset="0"/>
              </a:rPr>
              <a:t>是否存在直接馈通。</a:t>
            </a:r>
            <a:r>
              <a:rPr lang="en-US" altLang="zh-CN" dirty="0">
                <a:solidFill>
                  <a:srgbClr val="000000"/>
                </a:solidFill>
                <a:latin typeface="Courier New" panose="02070309020205020404" pitchFamily="49" charset="0"/>
              </a:rPr>
              <a:t>1</a:t>
            </a:r>
            <a:r>
              <a:rPr lang="zh-CN" altLang="en-US" dirty="0">
                <a:solidFill>
                  <a:srgbClr val="000000"/>
                </a:solidFill>
                <a:latin typeface="Courier New" panose="02070309020205020404" pitchFamily="49" charset="0"/>
              </a:rPr>
              <a:t>：存在；</a:t>
            </a:r>
            <a:r>
              <a:rPr lang="en-US" altLang="zh-CN" dirty="0">
                <a:solidFill>
                  <a:srgbClr val="000000"/>
                </a:solidFill>
                <a:latin typeface="Courier New" panose="02070309020205020404" pitchFamily="49" charset="0"/>
              </a:rPr>
              <a:t>0</a:t>
            </a:r>
            <a:r>
              <a:rPr lang="zh-CN" altLang="en-US" dirty="0">
                <a:solidFill>
                  <a:srgbClr val="000000"/>
                </a:solidFill>
                <a:latin typeface="Courier New" panose="02070309020205020404" pitchFamily="49" charset="0"/>
              </a:rPr>
              <a:t>：不存在，缺省为 </a:t>
            </a:r>
            <a:r>
              <a:rPr lang="en-US" altLang="zh-CN" dirty="0">
                <a:solidFill>
                  <a:srgbClr val="000000"/>
                </a:solidFill>
                <a:latin typeface="Courier New" panose="02070309020205020404" pitchFamily="49" charset="0"/>
              </a:rPr>
              <a:t>1 </a:t>
            </a:r>
          </a:p>
          <a:p>
            <a:r>
              <a:rPr lang="en-US" altLang="zh-CN" dirty="0" err="1">
                <a:solidFill>
                  <a:srgbClr val="000000"/>
                </a:solidFill>
                <a:latin typeface="Courier New" panose="02070309020205020404" pitchFamily="49" charset="0"/>
              </a:rPr>
              <a:t>sizes.NumSampleTimes</a:t>
            </a:r>
            <a:r>
              <a:rPr lang="en-US" altLang="zh-CN" dirty="0">
                <a:solidFill>
                  <a:srgbClr val="000000"/>
                </a:solidFill>
                <a:latin typeface="Courier New" panose="02070309020205020404" pitchFamily="49" charset="0"/>
              </a:rPr>
              <a:t> = 1;   % at least one sample time is needed</a:t>
            </a:r>
          </a:p>
          <a:p>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sys = </a:t>
            </a:r>
            <a:r>
              <a:rPr lang="en-US" altLang="zh-CN" dirty="0" err="1">
                <a:solidFill>
                  <a:srgbClr val="000000"/>
                </a:solidFill>
                <a:latin typeface="Courier New" panose="02070309020205020404" pitchFamily="49" charset="0"/>
              </a:rPr>
              <a:t>simsizes</a:t>
            </a:r>
            <a:r>
              <a:rPr lang="en-US" altLang="zh-CN" dirty="0">
                <a:solidFill>
                  <a:srgbClr val="000000"/>
                </a:solidFill>
                <a:latin typeface="Courier New" panose="02070309020205020404" pitchFamily="49" charset="0"/>
              </a:rPr>
              <a:t>(sizes);</a:t>
            </a:r>
          </a:p>
          <a:p>
            <a:r>
              <a:rPr lang="en-US" altLang="zh-CN" dirty="0">
                <a:solidFill>
                  <a:srgbClr val="000000"/>
                </a:solidFill>
                <a:latin typeface="Courier New" panose="02070309020205020404" pitchFamily="49" charset="0"/>
              </a:rPr>
              <a:t>x0  = [0 0];% </a:t>
            </a:r>
            <a:r>
              <a:rPr lang="zh-CN" altLang="en-US" dirty="0">
                <a:solidFill>
                  <a:srgbClr val="000000"/>
                </a:solidFill>
                <a:latin typeface="Courier New" panose="02070309020205020404" pitchFamily="49" charset="0"/>
              </a:rPr>
              <a:t>设置初始状态</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str = [];% </a:t>
            </a:r>
            <a:r>
              <a:rPr lang="zh-CN" altLang="en-US" dirty="0">
                <a:solidFill>
                  <a:srgbClr val="000000"/>
                </a:solidFill>
                <a:latin typeface="Courier New" panose="02070309020205020404" pitchFamily="49" charset="0"/>
              </a:rPr>
              <a:t>保留变量置空</a:t>
            </a:r>
            <a:endParaRPr lang="en-US" altLang="zh-CN" dirty="0">
              <a:solidFill>
                <a:srgbClr val="000000"/>
              </a:solidFill>
              <a:latin typeface="Courier New" panose="02070309020205020404" pitchFamily="49" charset="0"/>
            </a:endParaRPr>
          </a:p>
          <a:p>
            <a:r>
              <a:rPr lang="en-US" altLang="zh-CN" dirty="0" err="1">
                <a:solidFill>
                  <a:srgbClr val="000000"/>
                </a:solidFill>
                <a:latin typeface="Courier New" panose="02070309020205020404" pitchFamily="49" charset="0"/>
              </a:rPr>
              <a:t>ts</a:t>
            </a:r>
            <a:r>
              <a:rPr lang="en-US" altLang="zh-CN" dirty="0">
                <a:solidFill>
                  <a:srgbClr val="000000"/>
                </a:solidFill>
                <a:latin typeface="Courier New" panose="02070309020205020404" pitchFamily="49" charset="0"/>
              </a:rPr>
              <a:t>  = [0 0]; % </a:t>
            </a:r>
            <a:r>
              <a:rPr lang="zh-CN" altLang="en-US" dirty="0">
                <a:solidFill>
                  <a:srgbClr val="000000"/>
                </a:solidFill>
                <a:latin typeface="Courier New" panose="02070309020205020404" pitchFamily="49" charset="0"/>
              </a:rPr>
              <a:t>连续系统</a:t>
            </a:r>
            <a:endParaRPr lang="en-US" altLang="zh-CN" dirty="0">
              <a:solidFill>
                <a:srgbClr val="000000"/>
              </a:solidFill>
              <a:latin typeface="Courier New" panose="02070309020205020404" pitchFamily="49" charset="0"/>
            </a:endParaRPr>
          </a:p>
          <a:p>
            <a:r>
              <a:rPr lang="en-US" altLang="zh-CN" dirty="0" err="1"/>
              <a:t>simStateCompliance</a:t>
            </a:r>
            <a:r>
              <a:rPr lang="en-US" altLang="zh-CN" dirty="0"/>
              <a:t> = '</a:t>
            </a:r>
            <a:r>
              <a:rPr lang="en-US" altLang="zh-CN" dirty="0" err="1"/>
              <a:t>UnknownSimState</a:t>
            </a:r>
            <a:r>
              <a:rPr lang="en-US" altLang="zh-CN" dirty="0"/>
              <a:t>';</a:t>
            </a:r>
          </a:p>
          <a:p>
            <a:r>
              <a:rPr lang="en-US" altLang="zh-CN" dirty="0"/>
              <a:t>% end </a:t>
            </a:r>
            <a:r>
              <a:rPr lang="en-US" altLang="zh-CN" dirty="0" err="1"/>
              <a:t>mdlInitializeSizes</a:t>
            </a:r>
            <a:endParaRPr lang="en-US" altLang="zh-CN" dirty="0"/>
          </a:p>
        </p:txBody>
      </p:sp>
    </p:spTree>
    <p:extLst>
      <p:ext uri="{BB962C8B-B14F-4D97-AF65-F5344CB8AC3E}">
        <p14:creationId xmlns:p14="http://schemas.microsoft.com/office/powerpoint/2010/main" val="336549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D18EFAC-A9F5-44E5-A462-2095C82B6B5F}"/>
              </a:ext>
            </a:extLst>
          </p:cNvPr>
          <p:cNvSpPr/>
          <p:nvPr/>
        </p:nvSpPr>
        <p:spPr>
          <a:xfrm>
            <a:off x="549898" y="671691"/>
            <a:ext cx="9008882" cy="6186309"/>
          </a:xfrm>
          <a:prstGeom prst="rect">
            <a:avLst/>
          </a:prstGeom>
        </p:spPr>
        <p:txBody>
          <a:bodyPr wrap="square">
            <a:spAutoFit/>
          </a:bodyPr>
          <a:lstStyle/>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sys=</a:t>
            </a:r>
            <a:r>
              <a:rPr lang="en-US" altLang="zh-CN" dirty="0" err="1">
                <a:solidFill>
                  <a:srgbClr val="000000"/>
                </a:solidFill>
                <a:latin typeface="Courier New" panose="02070309020205020404" pitchFamily="49" charset="0"/>
              </a:rPr>
              <a:t>mdlDerivatives</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t,x,u</a:t>
            </a:r>
            <a:r>
              <a:rPr lang="en-US" altLang="zh-CN" dirty="0">
                <a:solidFill>
                  <a:srgbClr val="000000"/>
                </a:solidFill>
                <a:latin typeface="Courier New" panose="02070309020205020404" pitchFamily="49" charset="0"/>
              </a:rPr>
              <a:t>)</a:t>
            </a:r>
          </a:p>
          <a:p>
            <a:r>
              <a:rPr lang="zh-CN" altLang="zh-CN" dirty="0"/>
              <a:t>%  计算导数例程子函数</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dx1 = x(2);</a:t>
            </a:r>
          </a:p>
          <a:p>
            <a:r>
              <a:rPr lang="pl-PL" altLang="zh-CN" dirty="0">
                <a:solidFill>
                  <a:srgbClr val="000000"/>
                </a:solidFill>
                <a:latin typeface="Courier New" panose="02070309020205020404" pitchFamily="49" charset="0"/>
              </a:rPr>
              <a:t>dx2 = -x(1)/80 - 3/10*x(2) + 3/16*u;</a:t>
            </a:r>
          </a:p>
          <a:p>
            <a:r>
              <a:rPr lang="en-US" altLang="zh-CN" dirty="0">
                <a:solidFill>
                  <a:srgbClr val="000000"/>
                </a:solidFill>
                <a:latin typeface="Courier New" panose="02070309020205020404" pitchFamily="49" charset="0"/>
              </a:rPr>
              <a:t>sys = [dx1; dx2];</a:t>
            </a:r>
          </a:p>
          <a:p>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function sys=</a:t>
            </a:r>
            <a:r>
              <a:rPr lang="en-US" altLang="zh-CN" dirty="0" err="1">
                <a:solidFill>
                  <a:srgbClr val="000000"/>
                </a:solidFill>
                <a:latin typeface="Courier New" panose="02070309020205020404" pitchFamily="49" charset="0"/>
              </a:rPr>
              <a:t>mdlUpdate</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t,x,u</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%3. </a:t>
            </a:r>
            <a:r>
              <a:rPr lang="zh-CN" altLang="en-US" dirty="0">
                <a:solidFill>
                  <a:srgbClr val="000000"/>
                </a:solidFill>
                <a:latin typeface="Courier New" panose="02070309020205020404" pitchFamily="49" charset="0"/>
              </a:rPr>
              <a:t>状态更新例程子函数</a:t>
            </a:r>
          </a:p>
          <a:p>
            <a:r>
              <a:rPr lang="en-US" altLang="zh-CN" dirty="0">
                <a:solidFill>
                  <a:srgbClr val="000000"/>
                </a:solidFill>
                <a:latin typeface="Courier New" panose="02070309020205020404" pitchFamily="49" charset="0"/>
              </a:rPr>
              <a:t>sys = [];</a:t>
            </a:r>
          </a:p>
          <a:p>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function sys=</a:t>
            </a:r>
            <a:r>
              <a:rPr lang="en-US" altLang="zh-CN" dirty="0" err="1">
                <a:solidFill>
                  <a:srgbClr val="000000"/>
                </a:solidFill>
                <a:latin typeface="Courier New" panose="02070309020205020404" pitchFamily="49" charset="0"/>
              </a:rPr>
              <a:t>mdlOutputs</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t,x,u</a:t>
            </a:r>
            <a:r>
              <a:rPr lang="en-US" altLang="zh-CN" dirty="0">
                <a:solidFill>
                  <a:srgbClr val="000000"/>
                </a:solidFill>
                <a:latin typeface="Courier New" panose="02070309020205020404" pitchFamily="49" charset="0"/>
              </a:rPr>
              <a:t>)</a:t>
            </a:r>
          </a:p>
          <a:p>
            <a:r>
              <a:rPr lang="en-US" altLang="zh-CN" dirty="0">
                <a:solidFill>
                  <a:srgbClr val="000000"/>
                </a:solidFill>
                <a:latin typeface="Courier New" panose="02070309020205020404" pitchFamily="49" charset="0"/>
              </a:rPr>
              <a:t>%4. </a:t>
            </a:r>
            <a:r>
              <a:rPr lang="zh-CN" altLang="en-US" dirty="0">
                <a:solidFill>
                  <a:srgbClr val="000000"/>
                </a:solidFill>
                <a:latin typeface="Courier New" panose="02070309020205020404" pitchFamily="49" charset="0"/>
              </a:rPr>
              <a:t>计算输出例程子函数</a:t>
            </a:r>
          </a:p>
          <a:p>
            <a:r>
              <a:rPr lang="en-US" altLang="zh-CN" dirty="0">
                <a:solidFill>
                  <a:srgbClr val="000000"/>
                </a:solidFill>
                <a:latin typeface="Courier New" panose="02070309020205020404" pitchFamily="49" charset="0"/>
              </a:rPr>
              <a:t>sys = x(1);</a:t>
            </a:r>
          </a:p>
          <a:p>
            <a:endParaRPr lang="en-US" altLang="zh-CN" dirty="0">
              <a:solidFill>
                <a:srgbClr val="000000"/>
              </a:solidFill>
              <a:latin typeface="Courier New" panose="02070309020205020404" pitchFamily="49" charset="0"/>
            </a:endParaRPr>
          </a:p>
          <a:p>
            <a:r>
              <a:rPr lang="en-US" altLang="zh-CN" dirty="0"/>
              <a:t>function sys=</a:t>
            </a:r>
            <a:r>
              <a:rPr lang="en-US" altLang="zh-CN" dirty="0" err="1"/>
              <a:t>mdlGetTimeOfNextVarHit</a:t>
            </a:r>
            <a:r>
              <a:rPr lang="en-US" altLang="zh-CN" dirty="0"/>
              <a:t>(</a:t>
            </a:r>
            <a:r>
              <a:rPr lang="en-US" altLang="zh-CN" dirty="0" err="1"/>
              <a:t>t,x,u</a:t>
            </a:r>
            <a:r>
              <a:rPr lang="en-US" altLang="zh-CN" dirty="0"/>
              <a:t>)</a:t>
            </a:r>
          </a:p>
          <a:p>
            <a:r>
              <a:rPr lang="zh-CN" altLang="en-US" dirty="0"/>
              <a:t> </a:t>
            </a:r>
            <a:r>
              <a:rPr lang="zh-CN" altLang="zh-CN" dirty="0"/>
              <a:t>% 5. 计算下一个采样时间，仅在系统是变采样时间系统时调用</a:t>
            </a:r>
            <a:endParaRPr lang="zh-CN" altLang="en-US" dirty="0"/>
          </a:p>
          <a:p>
            <a:r>
              <a:rPr lang="en-US" altLang="zh-CN" dirty="0" err="1"/>
              <a:t>sampleTime</a:t>
            </a:r>
            <a:r>
              <a:rPr lang="en-US" altLang="zh-CN" dirty="0"/>
              <a:t> = 1;    %  Example, set the next hit to be one second later.</a:t>
            </a:r>
          </a:p>
          <a:p>
            <a:r>
              <a:rPr lang="en-US" altLang="zh-CN" dirty="0"/>
              <a:t>sys = t + </a:t>
            </a:r>
            <a:r>
              <a:rPr lang="en-US" altLang="zh-CN" dirty="0" err="1"/>
              <a:t>sampleTime</a:t>
            </a:r>
            <a:r>
              <a:rPr lang="en-US" altLang="zh-CN" dirty="0"/>
              <a:t>;</a:t>
            </a:r>
          </a:p>
          <a:p>
            <a:endParaRPr lang="en-US" altLang="zh-CN" dirty="0">
              <a:solidFill>
                <a:srgbClr val="000000"/>
              </a:solidFill>
              <a:latin typeface="Courier New" panose="02070309020205020404" pitchFamily="49" charset="0"/>
            </a:endParaRPr>
          </a:p>
          <a:p>
            <a:r>
              <a:rPr lang="fr-FR" altLang="zh-CN" dirty="0"/>
              <a:t>function sys=mdlTerminate(t,x,u)</a:t>
            </a:r>
          </a:p>
          <a:p>
            <a:r>
              <a:rPr lang="zh-CN" altLang="en-US" dirty="0"/>
              <a:t> </a:t>
            </a:r>
            <a:r>
              <a:rPr lang="zh-CN" altLang="zh-CN" dirty="0"/>
              <a:t>% 6. 仿真结束时要调用的例程函数</a:t>
            </a:r>
            <a:endParaRPr lang="zh-CN" altLang="en-US" dirty="0"/>
          </a:p>
          <a:p>
            <a:r>
              <a:rPr lang="en-US" altLang="zh-CN" dirty="0"/>
              <a:t>sys = [];</a:t>
            </a:r>
          </a:p>
        </p:txBody>
      </p:sp>
    </p:spTree>
    <p:extLst>
      <p:ext uri="{BB962C8B-B14F-4D97-AF65-F5344CB8AC3E}">
        <p14:creationId xmlns:p14="http://schemas.microsoft.com/office/powerpoint/2010/main" val="2197272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375BE-1180-4850-BA50-011D6378F2E7}"/>
              </a:ext>
            </a:extLst>
          </p:cNvPr>
          <p:cNvSpPr>
            <a:spLocks noGrp="1"/>
          </p:cNvSpPr>
          <p:nvPr>
            <p:ph type="title"/>
          </p:nvPr>
        </p:nvSpPr>
        <p:spPr/>
        <p:txBody>
          <a:bodyPr/>
          <a:lstStyle/>
          <a:p>
            <a:r>
              <a:rPr lang="en-US" altLang="zh-CN" dirty="0"/>
              <a:t>Simulink </a:t>
            </a:r>
            <a:r>
              <a:rPr lang="zh-CN" altLang="en-US" dirty="0"/>
              <a:t>验证</a:t>
            </a:r>
          </a:p>
        </p:txBody>
      </p:sp>
      <p:pic>
        <p:nvPicPr>
          <p:cNvPr id="4" name="内容占位符 3">
            <a:extLst>
              <a:ext uri="{FF2B5EF4-FFF2-40B4-BE49-F238E27FC236}">
                <a16:creationId xmlns:a16="http://schemas.microsoft.com/office/drawing/2014/main" id="{1A1A5050-A647-41B4-B5D5-0F5C624E209C}"/>
              </a:ext>
            </a:extLst>
          </p:cNvPr>
          <p:cNvPicPr>
            <a:picLocks noGrp="1" noChangeAspect="1"/>
          </p:cNvPicPr>
          <p:nvPr>
            <p:ph idx="1"/>
          </p:nvPr>
        </p:nvPicPr>
        <p:blipFill>
          <a:blip r:embed="rId2"/>
          <a:stretch>
            <a:fillRect/>
          </a:stretch>
        </p:blipFill>
        <p:spPr>
          <a:xfrm>
            <a:off x="4059825" y="956602"/>
            <a:ext cx="7907211" cy="3973513"/>
          </a:xfrm>
          <a:prstGeom prst="rect">
            <a:avLst/>
          </a:prstGeom>
        </p:spPr>
      </p:pic>
      <p:pic>
        <p:nvPicPr>
          <p:cNvPr id="5" name="图片 4">
            <a:extLst>
              <a:ext uri="{FF2B5EF4-FFF2-40B4-BE49-F238E27FC236}">
                <a16:creationId xmlns:a16="http://schemas.microsoft.com/office/drawing/2014/main" id="{E0DCA2B4-1183-45A4-A2EB-FE9DC1FB5CAE}"/>
              </a:ext>
            </a:extLst>
          </p:cNvPr>
          <p:cNvPicPr>
            <a:picLocks noChangeAspect="1"/>
          </p:cNvPicPr>
          <p:nvPr/>
        </p:nvPicPr>
        <p:blipFill>
          <a:blip r:embed="rId3"/>
          <a:stretch>
            <a:fillRect/>
          </a:stretch>
        </p:blipFill>
        <p:spPr>
          <a:xfrm>
            <a:off x="375326" y="4533900"/>
            <a:ext cx="4991100" cy="2324100"/>
          </a:xfrm>
          <a:prstGeom prst="rect">
            <a:avLst/>
          </a:prstGeom>
        </p:spPr>
      </p:pic>
      <p:sp>
        <p:nvSpPr>
          <p:cNvPr id="6" name="矩形 5">
            <a:extLst>
              <a:ext uri="{FF2B5EF4-FFF2-40B4-BE49-F238E27FC236}">
                <a16:creationId xmlns:a16="http://schemas.microsoft.com/office/drawing/2014/main" id="{1DB3614A-7B1E-4D72-96EC-D7BDC1C5B4B6}"/>
              </a:ext>
            </a:extLst>
          </p:cNvPr>
          <p:cNvSpPr/>
          <p:nvPr/>
        </p:nvSpPr>
        <p:spPr>
          <a:xfrm>
            <a:off x="511413" y="3085009"/>
            <a:ext cx="2882236" cy="1200329"/>
          </a:xfrm>
          <a:prstGeom prst="rect">
            <a:avLst/>
          </a:prstGeom>
        </p:spPr>
        <p:txBody>
          <a:bodyPr wrap="square">
            <a:spAutoFit/>
          </a:bodyPr>
          <a:lstStyle/>
          <a:p>
            <a:r>
              <a:rPr lang="zh-CN" altLang="en-US" dirty="0"/>
              <a:t>按图搭建好模块，双击</a:t>
            </a:r>
            <a:r>
              <a:rPr lang="en-US" altLang="zh-CN" dirty="0"/>
              <a:t>S-Function</a:t>
            </a:r>
            <a:r>
              <a:rPr lang="zh-CN" altLang="en-US" dirty="0"/>
              <a:t>模块，输入</a:t>
            </a:r>
            <a:r>
              <a:rPr lang="en-US" altLang="zh-CN" dirty="0"/>
              <a:t>demo</a:t>
            </a:r>
            <a:r>
              <a:rPr lang="zh-CN" altLang="en-US" dirty="0"/>
              <a:t>文件，这样模块就和刚刚写的</a:t>
            </a:r>
            <a:r>
              <a:rPr lang="en-US" altLang="zh-CN" dirty="0"/>
              <a:t>M</a:t>
            </a:r>
            <a:r>
              <a:rPr lang="zh-CN" altLang="en-US" dirty="0"/>
              <a:t>文件关联起来了。</a:t>
            </a:r>
          </a:p>
        </p:txBody>
      </p:sp>
    </p:spTree>
    <p:extLst>
      <p:ext uri="{BB962C8B-B14F-4D97-AF65-F5344CB8AC3E}">
        <p14:creationId xmlns:p14="http://schemas.microsoft.com/office/powerpoint/2010/main" val="93212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B36982B-F1E9-4E04-BEDD-4C5210A7E62E}"/>
              </a:ext>
            </a:extLst>
          </p:cNvPr>
          <p:cNvGrpSpPr/>
          <p:nvPr/>
        </p:nvGrpSpPr>
        <p:grpSpPr>
          <a:xfrm>
            <a:off x="3524021" y="2599055"/>
            <a:ext cx="4578350" cy="829945"/>
            <a:chOff x="1114" y="1843"/>
            <a:chExt cx="7210" cy="1307"/>
          </a:xfrm>
        </p:grpSpPr>
        <p:sp>
          <p:nvSpPr>
            <p:cNvPr id="3" name="文本框 2">
              <a:extLst>
                <a:ext uri="{FF2B5EF4-FFF2-40B4-BE49-F238E27FC236}">
                  <a16:creationId xmlns:a16="http://schemas.microsoft.com/office/drawing/2014/main" id="{020D42AF-E600-4D48-A130-D7924D7ED919}"/>
                </a:ext>
              </a:extLst>
            </p:cNvPr>
            <p:cNvSpPr txBox="1"/>
            <p:nvPr/>
          </p:nvSpPr>
          <p:spPr>
            <a:xfrm>
              <a:off x="1114" y="1843"/>
              <a:ext cx="1511" cy="1307"/>
            </a:xfrm>
            <a:prstGeom prst="rect">
              <a:avLst/>
            </a:prstGeom>
            <a:noFill/>
          </p:spPr>
          <p:txBody>
            <a:bodyPr wrap="square" rtlCol="0">
              <a:spAutoFit/>
            </a:bodyPr>
            <a:lstStyle/>
            <a:p>
              <a:r>
                <a:rPr lang="en-US" altLang="zh-CN" sz="4800" dirty="0">
                  <a:solidFill>
                    <a:schemeClr val="accent4">
                      <a:lumMod val="20000"/>
                      <a:lumOff val="80000"/>
                    </a:schemeClr>
                  </a:solidFill>
                  <a:latin typeface="Tw Cen MT Condensed Extra Bold" panose="020B0803020202020204" pitchFamily="34" charset="0"/>
                </a:rPr>
                <a:t>01</a:t>
              </a:r>
            </a:p>
          </p:txBody>
        </p:sp>
        <p:sp>
          <p:nvSpPr>
            <p:cNvPr id="4" name="文本框 3">
              <a:extLst>
                <a:ext uri="{FF2B5EF4-FFF2-40B4-BE49-F238E27FC236}">
                  <a16:creationId xmlns:a16="http://schemas.microsoft.com/office/drawing/2014/main" id="{AFBE6543-0106-4950-A028-66B2A6D5FB06}"/>
                </a:ext>
              </a:extLst>
            </p:cNvPr>
            <p:cNvSpPr txBox="1"/>
            <p:nvPr/>
          </p:nvSpPr>
          <p:spPr>
            <a:xfrm>
              <a:off x="2625" y="2143"/>
              <a:ext cx="5699" cy="8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S-Function</a:t>
              </a: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基础</a:t>
              </a:r>
            </a:p>
          </p:txBody>
        </p:sp>
      </p:grpSp>
      <p:sp>
        <p:nvSpPr>
          <p:cNvPr id="8" name="矩形 7">
            <a:extLst>
              <a:ext uri="{FF2B5EF4-FFF2-40B4-BE49-F238E27FC236}">
                <a16:creationId xmlns:a16="http://schemas.microsoft.com/office/drawing/2014/main" id="{E986CD42-05A7-4EC6-AD1B-4A197682D9D0}"/>
              </a:ext>
            </a:extLst>
          </p:cNvPr>
          <p:cNvSpPr/>
          <p:nvPr/>
        </p:nvSpPr>
        <p:spPr>
          <a:xfrm>
            <a:off x="6168761" y="3502025"/>
            <a:ext cx="2531462" cy="369332"/>
          </a:xfrm>
          <a:prstGeom prst="rect">
            <a:avLst/>
          </a:prstGeom>
        </p:spPr>
        <p:txBody>
          <a:bodyPr wrap="none">
            <a:spAutoFit/>
          </a:bodyPr>
          <a:lstStyle/>
          <a:p>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概述、原理和编写</a:t>
            </a:r>
            <a:endParaRPr lang="zh-CN" altLang="en-US" dirty="0"/>
          </a:p>
        </p:txBody>
      </p:sp>
    </p:spTree>
    <p:extLst>
      <p:ext uri="{BB962C8B-B14F-4D97-AF65-F5344CB8AC3E}">
        <p14:creationId xmlns:p14="http://schemas.microsoft.com/office/powerpoint/2010/main" val="223979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59ED7-523D-4FF4-9E14-B51E00097C86}"/>
              </a:ext>
            </a:extLst>
          </p:cNvPr>
          <p:cNvSpPr>
            <a:spLocks noGrp="1"/>
          </p:cNvSpPr>
          <p:nvPr>
            <p:ph type="title"/>
          </p:nvPr>
        </p:nvSpPr>
        <p:spPr/>
        <p:txBody>
          <a:bodyPr/>
          <a:lstStyle/>
          <a:p>
            <a:r>
              <a:rPr lang="zh-CN" altLang="en-US" dirty="0"/>
              <a:t>仿真结果</a:t>
            </a:r>
          </a:p>
        </p:txBody>
      </p:sp>
      <p:pic>
        <p:nvPicPr>
          <p:cNvPr id="4" name="内容占位符 3">
            <a:extLst>
              <a:ext uri="{FF2B5EF4-FFF2-40B4-BE49-F238E27FC236}">
                <a16:creationId xmlns:a16="http://schemas.microsoft.com/office/drawing/2014/main" id="{8ABA5859-D719-4C51-B695-B6CB18727287}"/>
              </a:ext>
            </a:extLst>
          </p:cNvPr>
          <p:cNvPicPr>
            <a:picLocks noGrp="1" noChangeAspect="1"/>
          </p:cNvPicPr>
          <p:nvPr>
            <p:ph idx="1"/>
          </p:nvPr>
        </p:nvPicPr>
        <p:blipFill>
          <a:blip r:embed="rId2"/>
          <a:stretch>
            <a:fillRect/>
          </a:stretch>
        </p:blipFill>
        <p:spPr>
          <a:xfrm>
            <a:off x="903647" y="1682466"/>
            <a:ext cx="9720579" cy="4395393"/>
          </a:xfrm>
          <a:prstGeom prst="rect">
            <a:avLst/>
          </a:prstGeom>
        </p:spPr>
      </p:pic>
      <p:sp>
        <p:nvSpPr>
          <p:cNvPr id="5" name="矩形 4">
            <a:extLst>
              <a:ext uri="{FF2B5EF4-FFF2-40B4-BE49-F238E27FC236}">
                <a16:creationId xmlns:a16="http://schemas.microsoft.com/office/drawing/2014/main" id="{697BE5ED-D77A-460A-BAF7-4BE3C89665F9}"/>
              </a:ext>
            </a:extLst>
          </p:cNvPr>
          <p:cNvSpPr/>
          <p:nvPr/>
        </p:nvSpPr>
        <p:spPr>
          <a:xfrm>
            <a:off x="2379185" y="6289192"/>
            <a:ext cx="1740328" cy="369332"/>
          </a:xfrm>
          <a:prstGeom prst="rect">
            <a:avLst/>
          </a:prstGeom>
        </p:spPr>
        <p:txBody>
          <a:bodyPr wrap="square">
            <a:spAutoFit/>
          </a:bodyPr>
          <a:lstStyle/>
          <a:p>
            <a:r>
              <a:rPr lang="zh-CN" altLang="en-US" dirty="0"/>
              <a:t>状态空间</a:t>
            </a:r>
          </a:p>
        </p:txBody>
      </p:sp>
      <p:sp>
        <p:nvSpPr>
          <p:cNvPr id="6" name="矩形 5">
            <a:extLst>
              <a:ext uri="{FF2B5EF4-FFF2-40B4-BE49-F238E27FC236}">
                <a16:creationId xmlns:a16="http://schemas.microsoft.com/office/drawing/2014/main" id="{7A33C2E5-01E6-4649-81AF-DA065D9CC4B1}"/>
              </a:ext>
            </a:extLst>
          </p:cNvPr>
          <p:cNvSpPr/>
          <p:nvPr/>
        </p:nvSpPr>
        <p:spPr>
          <a:xfrm>
            <a:off x="6960612" y="6289192"/>
            <a:ext cx="1740328" cy="369332"/>
          </a:xfrm>
          <a:prstGeom prst="rect">
            <a:avLst/>
          </a:prstGeom>
        </p:spPr>
        <p:txBody>
          <a:bodyPr wrap="square">
            <a:spAutoFit/>
          </a:bodyPr>
          <a:lstStyle/>
          <a:p>
            <a:r>
              <a:rPr lang="en-US" altLang="zh-CN" dirty="0"/>
              <a:t>S-Function</a:t>
            </a:r>
            <a:endParaRPr lang="zh-CN" altLang="en-US" dirty="0"/>
          </a:p>
        </p:txBody>
      </p:sp>
    </p:spTree>
    <p:extLst>
      <p:ext uri="{BB962C8B-B14F-4D97-AF65-F5344CB8AC3E}">
        <p14:creationId xmlns:p14="http://schemas.microsoft.com/office/powerpoint/2010/main" val="2455535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D005A2-A6C3-4507-97B6-3A9B5DB87E0A}"/>
              </a:ext>
            </a:extLst>
          </p:cNvPr>
          <p:cNvGrpSpPr/>
          <p:nvPr/>
        </p:nvGrpSpPr>
        <p:grpSpPr>
          <a:xfrm>
            <a:off x="3903783" y="2916094"/>
            <a:ext cx="4577715" cy="829945"/>
            <a:chOff x="1115" y="1843"/>
            <a:chExt cx="7209" cy="1307"/>
          </a:xfrm>
        </p:grpSpPr>
        <p:sp>
          <p:nvSpPr>
            <p:cNvPr id="3" name="文本框 2">
              <a:extLst>
                <a:ext uri="{FF2B5EF4-FFF2-40B4-BE49-F238E27FC236}">
                  <a16:creationId xmlns:a16="http://schemas.microsoft.com/office/drawing/2014/main" id="{C67BE3D0-1D9C-46BC-847B-437EBBD8734F}"/>
                </a:ext>
              </a:extLst>
            </p:cNvPr>
            <p:cNvSpPr txBox="1"/>
            <p:nvPr/>
          </p:nvSpPr>
          <p:spPr>
            <a:xfrm>
              <a:off x="1115" y="1843"/>
              <a:ext cx="1511" cy="1307"/>
            </a:xfrm>
            <a:prstGeom prst="rect">
              <a:avLst/>
            </a:prstGeom>
            <a:noFill/>
          </p:spPr>
          <p:txBody>
            <a:bodyPr wrap="square" rtlCol="0">
              <a:spAutoFit/>
            </a:bodyPr>
            <a:lstStyle/>
            <a:p>
              <a:r>
                <a:rPr lang="en-US" altLang="zh-CN" sz="4800" dirty="0">
                  <a:solidFill>
                    <a:schemeClr val="accent4">
                      <a:lumMod val="20000"/>
                      <a:lumOff val="80000"/>
                    </a:schemeClr>
                  </a:solidFill>
                  <a:latin typeface="Tw Cen MT Condensed Extra Bold" panose="020B0803020202020204" pitchFamily="34" charset="0"/>
                </a:rPr>
                <a:t>02</a:t>
              </a:r>
            </a:p>
          </p:txBody>
        </p:sp>
        <p:sp>
          <p:nvSpPr>
            <p:cNvPr id="4" name="文本框 3">
              <a:extLst>
                <a:ext uri="{FF2B5EF4-FFF2-40B4-BE49-F238E27FC236}">
                  <a16:creationId xmlns:a16="http://schemas.microsoft.com/office/drawing/2014/main" id="{76346586-885F-41AB-9DD3-78C31356BE42}"/>
                </a:ext>
              </a:extLst>
            </p:cNvPr>
            <p:cNvSpPr txBox="1"/>
            <p:nvPr/>
          </p:nvSpPr>
          <p:spPr>
            <a:xfrm>
              <a:off x="2625" y="2143"/>
              <a:ext cx="5699" cy="8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模糊逻辑控制工具箱</a:t>
              </a:r>
            </a:p>
          </p:txBody>
        </p:sp>
      </p:grpSp>
    </p:spTree>
    <p:extLst>
      <p:ext uri="{BB962C8B-B14F-4D97-AF65-F5344CB8AC3E}">
        <p14:creationId xmlns:p14="http://schemas.microsoft.com/office/powerpoint/2010/main" val="233852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57BBC-FE77-4638-9B26-9E3FAB05B570}"/>
              </a:ext>
            </a:extLst>
          </p:cNvPr>
          <p:cNvSpPr>
            <a:spLocks noGrp="1"/>
          </p:cNvSpPr>
          <p:nvPr>
            <p:ph type="title"/>
          </p:nvPr>
        </p:nvSpPr>
        <p:spPr/>
        <p:txBody>
          <a:bodyPr>
            <a:normAutofit/>
          </a:bodyPr>
          <a:lstStyle/>
          <a:p>
            <a:r>
              <a:rPr lang="zh-CN" altLang="en-US" dirty="0">
                <a:solidFill>
                  <a:prstClr val="black"/>
                </a:solidFill>
                <a:latin typeface="微软雅黑" panose="020B0503020204020204" pitchFamily="34" charset="-122"/>
                <a:ea typeface="微软雅黑" panose="020B0503020204020204" pitchFamily="34" charset="-122"/>
              </a:rPr>
              <a:t>模糊逻辑控制工具箱</a:t>
            </a:r>
            <a:endParaRPr lang="zh-CN" altLang="en-US" dirty="0"/>
          </a:p>
        </p:txBody>
      </p:sp>
      <p:sp>
        <p:nvSpPr>
          <p:cNvPr id="3" name="内容占位符 2">
            <a:extLst>
              <a:ext uri="{FF2B5EF4-FFF2-40B4-BE49-F238E27FC236}">
                <a16:creationId xmlns:a16="http://schemas.microsoft.com/office/drawing/2014/main" id="{DD2D4208-C131-49F9-B1A7-A6EAC97B4350}"/>
              </a:ext>
            </a:extLst>
          </p:cNvPr>
          <p:cNvSpPr>
            <a:spLocks noGrp="1"/>
          </p:cNvSpPr>
          <p:nvPr>
            <p:ph idx="1"/>
          </p:nvPr>
        </p:nvSpPr>
        <p:spPr/>
        <p:txBody>
          <a:bodyPr/>
          <a:lstStyle/>
          <a:p>
            <a:r>
              <a:rPr lang="en-US" altLang="zh-CN" dirty="0" err="1"/>
              <a:t>Matlab</a:t>
            </a:r>
            <a:r>
              <a:rPr lang="zh-CN" altLang="en-US" dirty="0">
                <a:solidFill>
                  <a:srgbClr val="FF0000"/>
                </a:solidFill>
              </a:rPr>
              <a:t>模糊控制工具箱</a:t>
            </a:r>
            <a:r>
              <a:rPr lang="zh-CN" altLang="en-US" dirty="0"/>
              <a:t>为模糊控制器的设计提供了一种非常便捷的途径，通过它我们不需要进行复杂的模糊化、模糊推理及反模糊化运算，只需要设定相应参数，就可以很快得到我们所需要的控制器，而且修改也非常方便。</a:t>
            </a:r>
            <a:endParaRPr lang="en-US" altLang="zh-CN" dirty="0"/>
          </a:p>
          <a:p>
            <a:r>
              <a:rPr lang="zh-CN" altLang="en-US" dirty="0"/>
              <a:t>下面将根据模糊控制器设计步骤，一步步利用</a:t>
            </a:r>
            <a:r>
              <a:rPr lang="en-US" altLang="zh-CN" i="1" dirty="0" err="1"/>
              <a:t>Matlab</a:t>
            </a:r>
            <a:r>
              <a:rPr lang="zh-CN" altLang="en-US" dirty="0"/>
              <a:t>工具箱设计模糊控制器。</a:t>
            </a:r>
          </a:p>
        </p:txBody>
      </p:sp>
      <p:sp>
        <p:nvSpPr>
          <p:cNvPr id="4" name="矩形 3">
            <a:extLst>
              <a:ext uri="{FF2B5EF4-FFF2-40B4-BE49-F238E27FC236}">
                <a16:creationId xmlns:a16="http://schemas.microsoft.com/office/drawing/2014/main" id="{99AE60A3-842A-4E23-A55B-4F0A5F16221F}"/>
              </a:ext>
            </a:extLst>
          </p:cNvPr>
          <p:cNvSpPr/>
          <p:nvPr/>
        </p:nvSpPr>
        <p:spPr>
          <a:xfrm>
            <a:off x="1040393" y="6167913"/>
            <a:ext cx="6500497" cy="369332"/>
          </a:xfrm>
          <a:prstGeom prst="rect">
            <a:avLst/>
          </a:prstGeom>
        </p:spPr>
        <p:txBody>
          <a:bodyPr wrap="none">
            <a:spAutoFit/>
          </a:bodyPr>
          <a:lstStyle/>
          <a:p>
            <a:r>
              <a:rPr lang="zh-CN" altLang="en-US" dirty="0">
                <a:hlinkClick r:id="rId2"/>
              </a:rPr>
              <a:t>参考 </a:t>
            </a:r>
            <a:r>
              <a:rPr lang="en-US" altLang="zh-CN" dirty="0">
                <a:hlinkClick r:id="rId2"/>
              </a:rPr>
              <a:t>https://blog.csdn.net/qingfengxd1/article/details/88023414</a:t>
            </a:r>
            <a:endParaRPr lang="zh-CN" altLang="en-US" dirty="0"/>
          </a:p>
        </p:txBody>
      </p:sp>
    </p:spTree>
    <p:extLst>
      <p:ext uri="{BB962C8B-B14F-4D97-AF65-F5344CB8AC3E}">
        <p14:creationId xmlns:p14="http://schemas.microsoft.com/office/powerpoint/2010/main" val="1370634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72EA4E-9101-4A43-B1EE-2A5697BC7E2E}"/>
              </a:ext>
            </a:extLst>
          </p:cNvPr>
          <p:cNvSpPr/>
          <p:nvPr/>
        </p:nvSpPr>
        <p:spPr>
          <a:xfrm>
            <a:off x="314226" y="1013085"/>
            <a:ext cx="2570375" cy="2862322"/>
          </a:xfrm>
          <a:prstGeom prst="rect">
            <a:avLst/>
          </a:prstGeom>
        </p:spPr>
        <p:txBody>
          <a:bodyPr wrap="square">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首先我们在</a:t>
            </a:r>
            <a:r>
              <a:rPr lang="en-US" altLang="zh-CN" i="1" dirty="0" err="1">
                <a:solidFill>
                  <a:srgbClr val="4F4F4F"/>
                </a:solidFill>
                <a:latin typeface="Microsoft YaHei" panose="020B0503020204020204" pitchFamily="34" charset="-122"/>
                <a:ea typeface="Microsoft YaHei" panose="020B0503020204020204" pitchFamily="34" charset="-122"/>
              </a:rPr>
              <a:t>Matlab</a:t>
            </a:r>
            <a:r>
              <a:rPr lang="zh-CN" altLang="en-US" dirty="0">
                <a:solidFill>
                  <a:srgbClr val="4F4F4F"/>
                </a:solidFill>
                <a:latin typeface="Microsoft YaHei" panose="020B0503020204020204" pitchFamily="34" charset="-122"/>
                <a:ea typeface="Microsoft YaHei" panose="020B0503020204020204" pitchFamily="34" charset="-122"/>
              </a:rPr>
              <a:t>的命令窗口（</a:t>
            </a:r>
            <a:r>
              <a:rPr lang="en-US" altLang="zh-CN" i="1" dirty="0">
                <a:solidFill>
                  <a:srgbClr val="4F4F4F"/>
                </a:solidFill>
                <a:latin typeface="Microsoft YaHei" panose="020B0503020204020204" pitchFamily="34" charset="-122"/>
                <a:ea typeface="Microsoft YaHei" panose="020B0503020204020204" pitchFamily="34" charset="-122"/>
              </a:rPr>
              <a:t>command window</a:t>
            </a:r>
            <a:r>
              <a:rPr lang="zh-CN" altLang="en-US" dirty="0">
                <a:solidFill>
                  <a:srgbClr val="4F4F4F"/>
                </a:solidFill>
                <a:latin typeface="Microsoft YaHei" panose="020B0503020204020204" pitchFamily="34" charset="-122"/>
                <a:ea typeface="Microsoft YaHei" panose="020B0503020204020204" pitchFamily="34" charset="-122"/>
              </a:rPr>
              <a:t>）中输入</a:t>
            </a:r>
            <a:r>
              <a:rPr lang="en-US" altLang="zh-CN" i="1" dirty="0">
                <a:solidFill>
                  <a:srgbClr val="4F4F4F"/>
                </a:solidFill>
                <a:latin typeface="Microsoft YaHei" panose="020B0503020204020204" pitchFamily="34" charset="-122"/>
                <a:ea typeface="Microsoft YaHei" panose="020B0503020204020204" pitchFamily="34" charset="-122"/>
              </a:rPr>
              <a:t>fuzzy</a:t>
            </a:r>
            <a:r>
              <a:rPr lang="zh-CN" altLang="en-US" dirty="0">
                <a:solidFill>
                  <a:srgbClr val="4F4F4F"/>
                </a:solidFill>
                <a:latin typeface="Microsoft YaHei" panose="020B0503020204020204" pitchFamily="34" charset="-122"/>
                <a:ea typeface="Microsoft YaHei" panose="020B0503020204020204" pitchFamily="34" charset="-122"/>
              </a:rPr>
              <a:t>，回车就会出来这样一个窗口。</a:t>
            </a:r>
            <a:endParaRPr lang="en-US" altLang="zh-CN" dirty="0">
              <a:solidFill>
                <a:srgbClr val="4F4F4F"/>
              </a:solidFill>
              <a:latin typeface="Microsoft YaHei" panose="020B0503020204020204" pitchFamily="34" charset="-122"/>
              <a:ea typeface="Microsoft YaHei" panose="020B0503020204020204" pitchFamily="34" charset="-122"/>
            </a:endParaRPr>
          </a:p>
          <a:p>
            <a:endParaRPr lang="en-US" altLang="zh-CN" dirty="0">
              <a:solidFill>
                <a:srgbClr val="4F4F4F"/>
              </a:solidFill>
              <a:latin typeface="Microsoft YaHei" panose="020B0503020204020204" pitchFamily="34" charset="-122"/>
              <a:ea typeface="Microsoft YaHei" panose="020B0503020204020204" pitchFamily="34" charset="-122"/>
            </a:endParaRPr>
          </a:p>
          <a:p>
            <a:r>
              <a:rPr lang="zh-CN" altLang="en-US" dirty="0">
                <a:solidFill>
                  <a:srgbClr val="4F4F4F"/>
                </a:solidFill>
                <a:latin typeface="Microsoft YaHei" panose="020B0503020204020204" pitchFamily="34" charset="-122"/>
                <a:ea typeface="Microsoft YaHei" panose="020B0503020204020204" pitchFamily="34" charset="-122"/>
              </a:rPr>
              <a:t>下面我们都是在这样一个窗口中进行模糊控制器的设计。</a:t>
            </a:r>
            <a:endParaRPr lang="zh-CN" altLang="en-US" dirty="0"/>
          </a:p>
          <a:p>
            <a:endParaRPr lang="zh-CN" altLang="en-US" dirty="0"/>
          </a:p>
        </p:txBody>
      </p:sp>
      <p:pic>
        <p:nvPicPr>
          <p:cNvPr id="5" name="图片 4">
            <a:extLst>
              <a:ext uri="{FF2B5EF4-FFF2-40B4-BE49-F238E27FC236}">
                <a16:creationId xmlns:a16="http://schemas.microsoft.com/office/drawing/2014/main" id="{0BCFDCB0-AB66-4D0D-A3A3-68CAE688916F}"/>
              </a:ext>
            </a:extLst>
          </p:cNvPr>
          <p:cNvPicPr>
            <a:picLocks noChangeAspect="1"/>
          </p:cNvPicPr>
          <p:nvPr/>
        </p:nvPicPr>
        <p:blipFill rotWithShape="1">
          <a:blip r:embed="rId2"/>
          <a:srcRect b="4143"/>
          <a:stretch/>
        </p:blipFill>
        <p:spPr>
          <a:xfrm>
            <a:off x="3011717" y="867961"/>
            <a:ext cx="6734175" cy="5943895"/>
          </a:xfrm>
          <a:prstGeom prst="rect">
            <a:avLst/>
          </a:prstGeom>
        </p:spPr>
      </p:pic>
    </p:spTree>
    <p:extLst>
      <p:ext uri="{BB962C8B-B14F-4D97-AF65-F5344CB8AC3E}">
        <p14:creationId xmlns:p14="http://schemas.microsoft.com/office/powerpoint/2010/main" val="27211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C56C58E-8F64-4CF0-A4E4-1CA35267B198}"/>
              </a:ext>
            </a:extLst>
          </p:cNvPr>
          <p:cNvSpPr/>
          <p:nvPr/>
        </p:nvSpPr>
        <p:spPr>
          <a:xfrm>
            <a:off x="219958" y="928243"/>
            <a:ext cx="7076387" cy="369332"/>
          </a:xfrm>
          <a:prstGeom prst="rect">
            <a:avLst/>
          </a:prstGeom>
        </p:spPr>
        <p:txBody>
          <a:bodyPr wrap="square">
            <a:spAutoFit/>
          </a:bodyPr>
          <a:lstStyle/>
          <a:p>
            <a:r>
              <a:rPr lang="en-US" altLang="zh-CN" i="1" dirty="0">
                <a:solidFill>
                  <a:srgbClr val="4F4F4F"/>
                </a:solidFill>
                <a:latin typeface="Microsoft YaHei" panose="020B0503020204020204" pitchFamily="34" charset="-122"/>
                <a:ea typeface="Microsoft YaHei" panose="020B0503020204020204" pitchFamily="34" charset="-122"/>
              </a:rPr>
              <a:t>1</a:t>
            </a:r>
            <a:r>
              <a:rPr lang="zh-CN" altLang="en-US" i="1"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确定模糊控制器结构：即根据具体的系统确定输入、输出量。</a:t>
            </a:r>
            <a:endParaRPr lang="zh-CN" altLang="en-US" dirty="0"/>
          </a:p>
        </p:txBody>
      </p:sp>
      <p:sp>
        <p:nvSpPr>
          <p:cNvPr id="4" name="矩形 3">
            <a:extLst>
              <a:ext uri="{FF2B5EF4-FFF2-40B4-BE49-F238E27FC236}">
                <a16:creationId xmlns:a16="http://schemas.microsoft.com/office/drawing/2014/main" id="{7722D9F3-4613-49B2-9EB9-EC38D12BCB84}"/>
              </a:ext>
            </a:extLst>
          </p:cNvPr>
          <p:cNvSpPr/>
          <p:nvPr/>
        </p:nvSpPr>
        <p:spPr>
          <a:xfrm>
            <a:off x="504187" y="1370744"/>
            <a:ext cx="6096000" cy="1200329"/>
          </a:xfrm>
          <a:prstGeom prst="rect">
            <a:avLst/>
          </a:prstGeom>
        </p:spPr>
        <p:txBody>
          <a:bodyPr>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这里我们可以选取标准的二维控制结构，即输入为误差</a:t>
            </a:r>
            <a:r>
              <a:rPr lang="en-US" altLang="zh-CN" i="1" dirty="0">
                <a:solidFill>
                  <a:srgbClr val="4F4F4F"/>
                </a:solidFill>
                <a:latin typeface="Microsoft YaHei" panose="020B0503020204020204" pitchFamily="34" charset="-122"/>
                <a:ea typeface="Microsoft YaHei" panose="020B0503020204020204" pitchFamily="34" charset="-122"/>
              </a:rPr>
              <a:t>e</a:t>
            </a:r>
            <a:r>
              <a:rPr lang="zh-CN" altLang="en-US" dirty="0">
                <a:solidFill>
                  <a:srgbClr val="4F4F4F"/>
                </a:solidFill>
                <a:latin typeface="Microsoft YaHei" panose="020B0503020204020204" pitchFamily="34" charset="-122"/>
                <a:ea typeface="Microsoft YaHei" panose="020B0503020204020204" pitchFamily="34" charset="-122"/>
              </a:rPr>
              <a:t>和误差变化</a:t>
            </a:r>
            <a:r>
              <a:rPr lang="en-US" altLang="zh-CN" i="1" dirty="0" err="1">
                <a:solidFill>
                  <a:srgbClr val="4F4F4F"/>
                </a:solidFill>
                <a:latin typeface="Microsoft YaHei" panose="020B0503020204020204" pitchFamily="34" charset="-122"/>
                <a:ea typeface="Microsoft YaHei" panose="020B0503020204020204" pitchFamily="34" charset="-122"/>
              </a:rPr>
              <a:t>ec</a:t>
            </a:r>
            <a:r>
              <a:rPr lang="zh-CN" altLang="en-US" dirty="0">
                <a:solidFill>
                  <a:srgbClr val="4F4F4F"/>
                </a:solidFill>
                <a:latin typeface="Microsoft YaHei" panose="020B0503020204020204" pitchFamily="34" charset="-122"/>
                <a:ea typeface="Microsoft YaHei" panose="020B0503020204020204" pitchFamily="34" charset="-122"/>
              </a:rPr>
              <a:t>，输出为控制量</a:t>
            </a:r>
            <a:r>
              <a:rPr lang="en-US" altLang="zh-CN" i="1" dirty="0">
                <a:solidFill>
                  <a:srgbClr val="4F4F4F"/>
                </a:solidFill>
                <a:latin typeface="Microsoft YaHei" panose="020B0503020204020204" pitchFamily="34" charset="-122"/>
                <a:ea typeface="Microsoft YaHei" panose="020B0503020204020204" pitchFamily="34" charset="-122"/>
              </a:rPr>
              <a:t>u</a:t>
            </a:r>
            <a:r>
              <a:rPr lang="zh-CN" altLang="en-US" dirty="0">
                <a:solidFill>
                  <a:srgbClr val="4F4F4F"/>
                </a:solidFill>
                <a:latin typeface="Microsoft YaHei" panose="020B0503020204020204" pitchFamily="34" charset="-122"/>
                <a:ea typeface="Microsoft YaHei" panose="020B0503020204020204" pitchFamily="34" charset="-122"/>
              </a:rPr>
              <a:t>。注意这里的变量还都是精确量。相应的模糊量为</a:t>
            </a:r>
            <a:r>
              <a:rPr lang="en-US" altLang="zh-CN" i="1" dirty="0">
                <a:solidFill>
                  <a:srgbClr val="4F4F4F"/>
                </a:solidFill>
                <a:latin typeface="Microsoft YaHei" panose="020B0503020204020204" pitchFamily="34" charset="-122"/>
                <a:ea typeface="Microsoft YaHei" panose="020B0503020204020204" pitchFamily="34" charset="-122"/>
              </a:rPr>
              <a:t>E</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i="1" dirty="0">
                <a:solidFill>
                  <a:srgbClr val="4F4F4F"/>
                </a:solidFill>
                <a:latin typeface="Microsoft YaHei" panose="020B0503020204020204" pitchFamily="34" charset="-122"/>
                <a:ea typeface="Microsoft YaHei" panose="020B0503020204020204" pitchFamily="34" charset="-122"/>
              </a:rPr>
              <a:t>EC</a:t>
            </a:r>
            <a:r>
              <a:rPr lang="zh-CN" altLang="en-US" dirty="0">
                <a:solidFill>
                  <a:srgbClr val="4F4F4F"/>
                </a:solidFill>
                <a:latin typeface="Microsoft YaHei" panose="020B0503020204020204" pitchFamily="34" charset="-122"/>
                <a:ea typeface="Microsoft YaHei" panose="020B0503020204020204" pitchFamily="34" charset="-122"/>
              </a:rPr>
              <a:t>和</a:t>
            </a:r>
            <a:r>
              <a:rPr lang="en-US" altLang="zh-CN" i="1" dirty="0">
                <a:solidFill>
                  <a:srgbClr val="4F4F4F"/>
                </a:solidFill>
                <a:latin typeface="Microsoft YaHei" panose="020B0503020204020204" pitchFamily="34" charset="-122"/>
                <a:ea typeface="Microsoft YaHei" panose="020B0503020204020204" pitchFamily="34" charset="-122"/>
              </a:rPr>
              <a:t>U</a:t>
            </a:r>
            <a:r>
              <a:rPr lang="zh-CN" altLang="en-US" dirty="0">
                <a:solidFill>
                  <a:srgbClr val="4F4F4F"/>
                </a:solidFill>
                <a:latin typeface="Microsoft YaHei" panose="020B0503020204020204" pitchFamily="34" charset="-122"/>
                <a:ea typeface="Microsoft YaHei" panose="020B0503020204020204" pitchFamily="34" charset="-122"/>
              </a:rPr>
              <a:t>，我们可以选择增加输入</a:t>
            </a:r>
            <a:r>
              <a:rPr lang="en-US" altLang="zh-CN" dirty="0">
                <a:solidFill>
                  <a:srgbClr val="4F4F4F"/>
                </a:solidFill>
                <a:latin typeface="Microsoft YaHei" panose="020B0503020204020204" pitchFamily="34" charset="-122"/>
                <a:ea typeface="Microsoft YaHei" panose="020B0503020204020204" pitchFamily="34" charset="-122"/>
              </a:rPr>
              <a:t>(Add Variable)</a:t>
            </a:r>
            <a:r>
              <a:rPr lang="zh-CN" altLang="en-US" dirty="0">
                <a:solidFill>
                  <a:srgbClr val="4F4F4F"/>
                </a:solidFill>
                <a:latin typeface="Microsoft YaHei" panose="020B0503020204020204" pitchFamily="34" charset="-122"/>
                <a:ea typeface="Microsoft YaHei" panose="020B0503020204020204" pitchFamily="34" charset="-122"/>
              </a:rPr>
              <a:t>来实现双入单出控制结构。</a:t>
            </a:r>
            <a:endParaRPr lang="zh-CN" altLang="en-US" dirty="0"/>
          </a:p>
        </p:txBody>
      </p:sp>
      <p:pic>
        <p:nvPicPr>
          <p:cNvPr id="5" name="图片 4">
            <a:extLst>
              <a:ext uri="{FF2B5EF4-FFF2-40B4-BE49-F238E27FC236}">
                <a16:creationId xmlns:a16="http://schemas.microsoft.com/office/drawing/2014/main" id="{7138AFB7-0D6F-49C8-A9D7-91A3B2C4D80A}"/>
              </a:ext>
            </a:extLst>
          </p:cNvPr>
          <p:cNvPicPr>
            <a:picLocks noChangeAspect="1"/>
          </p:cNvPicPr>
          <p:nvPr/>
        </p:nvPicPr>
        <p:blipFill>
          <a:blip r:embed="rId2"/>
          <a:stretch>
            <a:fillRect/>
          </a:stretch>
        </p:blipFill>
        <p:spPr>
          <a:xfrm>
            <a:off x="7553718" y="928243"/>
            <a:ext cx="4295775" cy="1962150"/>
          </a:xfrm>
          <a:prstGeom prst="rect">
            <a:avLst/>
          </a:prstGeom>
        </p:spPr>
      </p:pic>
      <p:pic>
        <p:nvPicPr>
          <p:cNvPr id="6" name="图片 5">
            <a:extLst>
              <a:ext uri="{FF2B5EF4-FFF2-40B4-BE49-F238E27FC236}">
                <a16:creationId xmlns:a16="http://schemas.microsoft.com/office/drawing/2014/main" id="{D1A4CA52-D588-402A-AA75-5616BE53EF15}"/>
              </a:ext>
            </a:extLst>
          </p:cNvPr>
          <p:cNvPicPr>
            <a:picLocks noChangeAspect="1"/>
          </p:cNvPicPr>
          <p:nvPr/>
        </p:nvPicPr>
        <p:blipFill>
          <a:blip r:embed="rId3"/>
          <a:stretch>
            <a:fillRect/>
          </a:stretch>
        </p:blipFill>
        <p:spPr>
          <a:xfrm>
            <a:off x="2302792" y="2644242"/>
            <a:ext cx="4993553" cy="4213758"/>
          </a:xfrm>
          <a:prstGeom prst="rect">
            <a:avLst/>
          </a:prstGeom>
        </p:spPr>
      </p:pic>
    </p:spTree>
    <p:extLst>
      <p:ext uri="{BB962C8B-B14F-4D97-AF65-F5344CB8AC3E}">
        <p14:creationId xmlns:p14="http://schemas.microsoft.com/office/powerpoint/2010/main" val="109629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3A167C-E19B-4A46-9928-2565914CA32A}"/>
              </a:ext>
            </a:extLst>
          </p:cNvPr>
          <p:cNvSpPr/>
          <p:nvPr/>
        </p:nvSpPr>
        <p:spPr>
          <a:xfrm>
            <a:off x="279661" y="965977"/>
            <a:ext cx="11632677" cy="1477328"/>
          </a:xfrm>
          <a:prstGeom prst="rect">
            <a:avLst/>
          </a:prstGeom>
        </p:spPr>
        <p:txBody>
          <a:bodyPr wrap="square">
            <a:spAutoFit/>
          </a:bodyPr>
          <a:lstStyle/>
          <a:p>
            <a:r>
              <a:rPr lang="zh-CN" altLang="en-US" dirty="0"/>
              <a:t>2）输入输出变量的模糊化：即把输入输出的精确量转化为对应语言变量的模糊集合。</a:t>
            </a:r>
            <a:endParaRPr lang="en-US" altLang="zh-CN" dirty="0"/>
          </a:p>
          <a:p>
            <a:r>
              <a:rPr lang="zh-CN" altLang="en-US" dirty="0"/>
              <a:t>首先我们要确定描述输入输出变量语言值的模糊子集，如{NB，NM，NS，ZO，PS，PM，PB}，并设置输入输出变量的论域，例如我们可以设置误差E（此时为模糊量）、误差变化EC、控制量U的论域均为{-3，-2，-1，0，1，2，3）然后我们为模糊语言变量选取相应的隶属度函数。</a:t>
            </a:r>
            <a:endParaRPr lang="en-US" altLang="zh-CN" dirty="0"/>
          </a:p>
          <a:p>
            <a:r>
              <a:rPr lang="zh-CN" altLang="en-US" dirty="0"/>
              <a:t>在模糊控制工具箱中，我们在Member Function Edit中即可完成这些步骤。首先我们打开Member Function Edit窗口.</a:t>
            </a:r>
          </a:p>
        </p:txBody>
      </p:sp>
      <p:pic>
        <p:nvPicPr>
          <p:cNvPr id="3" name="图片 2">
            <a:extLst>
              <a:ext uri="{FF2B5EF4-FFF2-40B4-BE49-F238E27FC236}">
                <a16:creationId xmlns:a16="http://schemas.microsoft.com/office/drawing/2014/main" id="{BF20FCA8-6BDA-4836-85E2-02216454A125}"/>
              </a:ext>
            </a:extLst>
          </p:cNvPr>
          <p:cNvPicPr>
            <a:picLocks noChangeAspect="1"/>
          </p:cNvPicPr>
          <p:nvPr/>
        </p:nvPicPr>
        <p:blipFill>
          <a:blip r:embed="rId2"/>
          <a:stretch>
            <a:fillRect/>
          </a:stretch>
        </p:blipFill>
        <p:spPr>
          <a:xfrm>
            <a:off x="626097" y="2529422"/>
            <a:ext cx="4114800" cy="2038350"/>
          </a:xfrm>
          <a:prstGeom prst="rect">
            <a:avLst/>
          </a:prstGeom>
        </p:spPr>
      </p:pic>
      <p:pic>
        <p:nvPicPr>
          <p:cNvPr id="4" name="图片 3">
            <a:extLst>
              <a:ext uri="{FF2B5EF4-FFF2-40B4-BE49-F238E27FC236}">
                <a16:creationId xmlns:a16="http://schemas.microsoft.com/office/drawing/2014/main" id="{E3660101-2CCF-464F-9D83-E6ABA9C99163}"/>
              </a:ext>
            </a:extLst>
          </p:cNvPr>
          <p:cNvPicPr>
            <a:picLocks noChangeAspect="1"/>
          </p:cNvPicPr>
          <p:nvPr/>
        </p:nvPicPr>
        <p:blipFill>
          <a:blip r:embed="rId3"/>
          <a:stretch>
            <a:fillRect/>
          </a:stretch>
        </p:blipFill>
        <p:spPr>
          <a:xfrm>
            <a:off x="4915687" y="2443304"/>
            <a:ext cx="5265261" cy="4411847"/>
          </a:xfrm>
          <a:prstGeom prst="rect">
            <a:avLst/>
          </a:prstGeom>
        </p:spPr>
      </p:pic>
    </p:spTree>
    <p:extLst>
      <p:ext uri="{BB962C8B-B14F-4D97-AF65-F5344CB8AC3E}">
        <p14:creationId xmlns:p14="http://schemas.microsoft.com/office/powerpoint/2010/main" val="87211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101037-12D4-4569-943E-3AE2F12FF312}"/>
              </a:ext>
            </a:extLst>
          </p:cNvPr>
          <p:cNvSpPr/>
          <p:nvPr/>
        </p:nvSpPr>
        <p:spPr>
          <a:xfrm>
            <a:off x="166540" y="786841"/>
            <a:ext cx="11858919" cy="646331"/>
          </a:xfrm>
          <a:prstGeom prst="rect">
            <a:avLst/>
          </a:prstGeom>
        </p:spPr>
        <p:txBody>
          <a:bodyPr wrap="square">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然后分别对输入输出变量定义论域范围，添加隶属函数，以</a:t>
            </a:r>
            <a:r>
              <a:rPr lang="en-US" altLang="zh-CN" i="1" dirty="0">
                <a:solidFill>
                  <a:srgbClr val="4F4F4F"/>
                </a:solidFill>
                <a:latin typeface="Microsoft YaHei" panose="020B0503020204020204" pitchFamily="34" charset="-122"/>
                <a:ea typeface="Microsoft YaHei" panose="020B0503020204020204" pitchFamily="34" charset="-122"/>
              </a:rPr>
              <a:t>E</a:t>
            </a:r>
            <a:r>
              <a:rPr lang="zh-CN" altLang="en-US" dirty="0">
                <a:solidFill>
                  <a:srgbClr val="4F4F4F"/>
                </a:solidFill>
                <a:latin typeface="Microsoft YaHei" panose="020B0503020204020204" pitchFamily="34" charset="-122"/>
                <a:ea typeface="Microsoft YaHei" panose="020B0503020204020204" pitchFamily="34" charset="-122"/>
              </a:rPr>
              <a:t>为例，设置论域范围为</a:t>
            </a:r>
            <a:r>
              <a:rPr lang="en-US" altLang="zh-CN" i="1" dirty="0">
                <a:solidFill>
                  <a:srgbClr val="4F4F4F"/>
                </a:solidFill>
                <a:latin typeface="Microsoft YaHei" panose="020B0503020204020204" pitchFamily="34" charset="-122"/>
                <a:ea typeface="Microsoft YaHei" panose="020B0503020204020204" pitchFamily="34" charset="-122"/>
              </a:rPr>
              <a:t>[-3 3]</a:t>
            </a:r>
            <a:r>
              <a:rPr lang="zh-CN" altLang="en-US" dirty="0">
                <a:solidFill>
                  <a:srgbClr val="4F4F4F"/>
                </a:solidFill>
                <a:latin typeface="Microsoft YaHei" panose="020B0503020204020204" pitchFamily="34" charset="-122"/>
                <a:ea typeface="Microsoft YaHei" panose="020B0503020204020204" pitchFamily="34" charset="-122"/>
              </a:rPr>
              <a:t>，添加隶属函数的个数为</a:t>
            </a:r>
            <a:r>
              <a:rPr lang="en-US" altLang="zh-CN" i="1" dirty="0">
                <a:solidFill>
                  <a:srgbClr val="4F4F4F"/>
                </a:solidFill>
                <a:latin typeface="Microsoft YaHei" panose="020B0503020204020204" pitchFamily="34" charset="-122"/>
                <a:ea typeface="Microsoft YaHei" panose="020B0503020204020204" pitchFamily="34" charset="-122"/>
              </a:rPr>
              <a:t>7.</a:t>
            </a:r>
          </a:p>
          <a:p>
            <a:r>
              <a:rPr lang="zh-CN" altLang="en-US" dirty="0"/>
              <a:t>然后根据设计要求分别对这些隶属函数进行修改，包括对应的语言变量，隶属函数类型。</a:t>
            </a:r>
          </a:p>
        </p:txBody>
      </p:sp>
      <p:pic>
        <p:nvPicPr>
          <p:cNvPr id="3" name="图片 2">
            <a:extLst>
              <a:ext uri="{FF2B5EF4-FFF2-40B4-BE49-F238E27FC236}">
                <a16:creationId xmlns:a16="http://schemas.microsoft.com/office/drawing/2014/main" id="{9F664102-923A-4D9E-9082-BA4BDF557460}"/>
              </a:ext>
            </a:extLst>
          </p:cNvPr>
          <p:cNvPicPr>
            <a:picLocks noChangeAspect="1"/>
          </p:cNvPicPr>
          <p:nvPr/>
        </p:nvPicPr>
        <p:blipFill>
          <a:blip r:embed="rId2"/>
          <a:stretch>
            <a:fillRect/>
          </a:stretch>
        </p:blipFill>
        <p:spPr>
          <a:xfrm>
            <a:off x="369707" y="1913739"/>
            <a:ext cx="4476750" cy="3181350"/>
          </a:xfrm>
          <a:prstGeom prst="rect">
            <a:avLst/>
          </a:prstGeom>
        </p:spPr>
      </p:pic>
      <p:pic>
        <p:nvPicPr>
          <p:cNvPr id="4" name="图片 3">
            <a:extLst>
              <a:ext uri="{FF2B5EF4-FFF2-40B4-BE49-F238E27FC236}">
                <a16:creationId xmlns:a16="http://schemas.microsoft.com/office/drawing/2014/main" id="{377BA37A-A328-4CDC-82A8-10290CBCDB52}"/>
              </a:ext>
            </a:extLst>
          </p:cNvPr>
          <p:cNvPicPr>
            <a:picLocks noChangeAspect="1"/>
          </p:cNvPicPr>
          <p:nvPr/>
        </p:nvPicPr>
        <p:blipFill>
          <a:blip r:embed="rId3"/>
          <a:stretch>
            <a:fillRect/>
          </a:stretch>
        </p:blipFill>
        <p:spPr>
          <a:xfrm>
            <a:off x="5104957" y="1508684"/>
            <a:ext cx="6638925" cy="4562475"/>
          </a:xfrm>
          <a:prstGeom prst="rect">
            <a:avLst/>
          </a:prstGeom>
        </p:spPr>
      </p:pic>
    </p:spTree>
    <p:extLst>
      <p:ext uri="{BB962C8B-B14F-4D97-AF65-F5344CB8AC3E}">
        <p14:creationId xmlns:p14="http://schemas.microsoft.com/office/powerpoint/2010/main" val="30845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D86D31B-9170-4059-B923-5838BDFAF5B5}"/>
              </a:ext>
            </a:extLst>
          </p:cNvPr>
          <p:cNvSpPr/>
          <p:nvPr/>
        </p:nvSpPr>
        <p:spPr>
          <a:xfrm>
            <a:off x="154658" y="687080"/>
            <a:ext cx="12037342" cy="923330"/>
          </a:xfrm>
          <a:prstGeom prst="rect">
            <a:avLst/>
          </a:prstGeom>
        </p:spPr>
        <p:txBody>
          <a:bodyPr wrap="square">
            <a:spAutoFit/>
          </a:bodyPr>
          <a:lstStyle/>
          <a:p>
            <a:r>
              <a:rPr lang="en-US" altLang="zh-CN" i="1" dirty="0">
                <a:solidFill>
                  <a:srgbClr val="4F4F4F"/>
                </a:solidFill>
                <a:latin typeface="Microsoft YaHei" panose="020B0503020204020204" pitchFamily="34" charset="-122"/>
                <a:ea typeface="Microsoft YaHei" panose="020B0503020204020204" pitchFamily="34" charset="-122"/>
              </a:rPr>
              <a:t>3</a:t>
            </a:r>
            <a:r>
              <a:rPr lang="zh-CN" altLang="en-US" i="1"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模糊推理决策算法设计：即根据模糊控制规则进行模糊推理，并决策出模糊输出量。</a:t>
            </a:r>
            <a:endParaRPr lang="zh-CN" altLang="en-US"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F4F4F"/>
                </a:solidFill>
                <a:latin typeface="Microsoft YaHei" panose="020B0503020204020204" pitchFamily="34" charset="-122"/>
                <a:ea typeface="Microsoft YaHei" panose="020B0503020204020204" pitchFamily="34" charset="-122"/>
              </a:rPr>
              <a:t>首先要确定模糊规则，即专家经验。对于我们这个二维控制结构以及相应的输入模糊集，我们可以制定</a:t>
            </a:r>
            <a:r>
              <a:rPr lang="en-US" altLang="zh-CN" i="1" dirty="0">
                <a:solidFill>
                  <a:srgbClr val="4F4F4F"/>
                </a:solidFill>
                <a:latin typeface="Microsoft YaHei" panose="020B0503020204020204" pitchFamily="34" charset="-122"/>
                <a:ea typeface="Microsoft YaHei" panose="020B0503020204020204" pitchFamily="34" charset="-122"/>
              </a:rPr>
              <a:t>49</a:t>
            </a:r>
            <a:r>
              <a:rPr lang="zh-CN" altLang="en-US" dirty="0">
                <a:solidFill>
                  <a:srgbClr val="4F4F4F"/>
                </a:solidFill>
                <a:latin typeface="Microsoft YaHei" panose="020B0503020204020204" pitchFamily="34" charset="-122"/>
                <a:ea typeface="Microsoft YaHei" panose="020B0503020204020204" pitchFamily="34" charset="-122"/>
              </a:rPr>
              <a:t>条模糊控制规则，如图。</a:t>
            </a:r>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15515D3-81E6-4320-A894-8C0DAB2965F5}"/>
              </a:ext>
            </a:extLst>
          </p:cNvPr>
          <p:cNvPicPr>
            <a:picLocks noChangeAspect="1"/>
          </p:cNvPicPr>
          <p:nvPr/>
        </p:nvPicPr>
        <p:blipFill>
          <a:blip r:embed="rId2"/>
          <a:stretch>
            <a:fillRect/>
          </a:stretch>
        </p:blipFill>
        <p:spPr>
          <a:xfrm>
            <a:off x="1695450" y="1340654"/>
            <a:ext cx="3924300" cy="2209800"/>
          </a:xfrm>
          <a:prstGeom prst="rect">
            <a:avLst/>
          </a:prstGeom>
        </p:spPr>
      </p:pic>
      <p:pic>
        <p:nvPicPr>
          <p:cNvPr id="4" name="图片 3">
            <a:extLst>
              <a:ext uri="{FF2B5EF4-FFF2-40B4-BE49-F238E27FC236}">
                <a16:creationId xmlns:a16="http://schemas.microsoft.com/office/drawing/2014/main" id="{4BE48E51-B40E-4A24-9FE7-ED1136CB2EFD}"/>
              </a:ext>
            </a:extLst>
          </p:cNvPr>
          <p:cNvPicPr>
            <a:picLocks noChangeAspect="1"/>
          </p:cNvPicPr>
          <p:nvPr/>
        </p:nvPicPr>
        <p:blipFill>
          <a:blip r:embed="rId3"/>
          <a:stretch>
            <a:fillRect/>
          </a:stretch>
        </p:blipFill>
        <p:spPr>
          <a:xfrm>
            <a:off x="5734050" y="2238375"/>
            <a:ext cx="6457950" cy="4619625"/>
          </a:xfrm>
          <a:prstGeom prst="rect">
            <a:avLst/>
          </a:prstGeom>
        </p:spPr>
      </p:pic>
      <p:pic>
        <p:nvPicPr>
          <p:cNvPr id="5" name="图片 4">
            <a:extLst>
              <a:ext uri="{FF2B5EF4-FFF2-40B4-BE49-F238E27FC236}">
                <a16:creationId xmlns:a16="http://schemas.microsoft.com/office/drawing/2014/main" id="{3FFF56BA-BC0A-4E95-A301-375BDCD8F997}"/>
              </a:ext>
            </a:extLst>
          </p:cNvPr>
          <p:cNvPicPr>
            <a:picLocks noChangeAspect="1"/>
          </p:cNvPicPr>
          <p:nvPr/>
        </p:nvPicPr>
        <p:blipFill>
          <a:blip r:embed="rId4"/>
          <a:stretch>
            <a:fillRect/>
          </a:stretch>
        </p:blipFill>
        <p:spPr>
          <a:xfrm>
            <a:off x="0" y="3095625"/>
            <a:ext cx="5619750" cy="3762375"/>
          </a:xfrm>
          <a:prstGeom prst="rect">
            <a:avLst/>
          </a:prstGeom>
        </p:spPr>
      </p:pic>
    </p:spTree>
    <p:extLst>
      <p:ext uri="{BB962C8B-B14F-4D97-AF65-F5344CB8AC3E}">
        <p14:creationId xmlns:p14="http://schemas.microsoft.com/office/powerpoint/2010/main" val="42852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8AE8EE-09AB-4FD3-849F-94FEA333A03A}"/>
              </a:ext>
            </a:extLst>
          </p:cNvPr>
          <p:cNvSpPr/>
          <p:nvPr/>
        </p:nvSpPr>
        <p:spPr>
          <a:xfrm>
            <a:off x="512190" y="1025413"/>
            <a:ext cx="11092206" cy="646331"/>
          </a:xfrm>
          <a:prstGeom prst="rect">
            <a:avLst/>
          </a:prstGeom>
        </p:spPr>
        <p:txBody>
          <a:bodyPr wrap="square">
            <a:spAutoFit/>
          </a:bodyPr>
          <a:lstStyle/>
          <a:p>
            <a:r>
              <a:rPr lang="en-US" altLang="zh-CN" i="1" dirty="0">
                <a:solidFill>
                  <a:srgbClr val="4F4F4F"/>
                </a:solidFill>
                <a:latin typeface="Microsoft YaHei" panose="020B0503020204020204" pitchFamily="34" charset="-122"/>
                <a:ea typeface="Microsoft YaHei" panose="020B0503020204020204" pitchFamily="34" charset="-122"/>
              </a:rPr>
              <a:t>4</a:t>
            </a:r>
            <a:r>
              <a:rPr lang="zh-CN" altLang="en-US" i="1"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对输出模糊量的解模糊：模糊控制器的输出量是一个模糊集合，通过反模糊化方法判决出一个确切的精确量，反模糊化方法很多，我们这里选取重心法。</a:t>
            </a:r>
            <a:endParaRPr lang="zh-CN" altLang="en-US" dirty="0"/>
          </a:p>
        </p:txBody>
      </p:sp>
      <p:pic>
        <p:nvPicPr>
          <p:cNvPr id="3" name="图片 2">
            <a:extLst>
              <a:ext uri="{FF2B5EF4-FFF2-40B4-BE49-F238E27FC236}">
                <a16:creationId xmlns:a16="http://schemas.microsoft.com/office/drawing/2014/main" id="{AAAD95C0-B7E4-4F9A-975E-ED00D16C588C}"/>
              </a:ext>
            </a:extLst>
          </p:cNvPr>
          <p:cNvPicPr>
            <a:picLocks noChangeAspect="1"/>
          </p:cNvPicPr>
          <p:nvPr/>
        </p:nvPicPr>
        <p:blipFill>
          <a:blip r:embed="rId2"/>
          <a:stretch>
            <a:fillRect/>
          </a:stretch>
        </p:blipFill>
        <p:spPr>
          <a:xfrm>
            <a:off x="1423546" y="1749212"/>
            <a:ext cx="6686550" cy="4924425"/>
          </a:xfrm>
          <a:prstGeom prst="rect">
            <a:avLst/>
          </a:prstGeom>
        </p:spPr>
      </p:pic>
    </p:spTree>
    <p:extLst>
      <p:ext uri="{BB962C8B-B14F-4D97-AF65-F5344CB8AC3E}">
        <p14:creationId xmlns:p14="http://schemas.microsoft.com/office/powerpoint/2010/main" val="299288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9CE4B9-5EB3-4B17-9BC8-F1371A00CA71}"/>
              </a:ext>
            </a:extLst>
          </p:cNvPr>
          <p:cNvSpPr/>
          <p:nvPr/>
        </p:nvSpPr>
        <p:spPr>
          <a:xfrm>
            <a:off x="361360" y="937670"/>
            <a:ext cx="11290169" cy="369332"/>
          </a:xfrm>
          <a:prstGeom prst="rect">
            <a:avLst/>
          </a:prstGeom>
        </p:spPr>
        <p:txBody>
          <a:bodyPr wrap="square">
            <a:spAutoFit/>
          </a:bodyPr>
          <a:lstStyle/>
          <a:p>
            <a:r>
              <a:rPr lang="en-US" altLang="zh-CN" i="1" dirty="0">
                <a:solidFill>
                  <a:srgbClr val="4F4F4F"/>
                </a:solidFill>
                <a:latin typeface="Microsoft YaHei" panose="020B0503020204020204" pitchFamily="34" charset="-122"/>
                <a:ea typeface="Microsoft YaHei" panose="020B0503020204020204" pitchFamily="34" charset="-122"/>
              </a:rPr>
              <a:t>5</a:t>
            </a:r>
            <a:r>
              <a:rPr lang="zh-CN" altLang="en-US" i="1"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然后</a:t>
            </a:r>
            <a:r>
              <a:rPr lang="en-US" altLang="zh-CN" i="1" dirty="0">
                <a:solidFill>
                  <a:srgbClr val="4F4F4F"/>
                </a:solidFill>
                <a:latin typeface="Microsoft YaHei" panose="020B0503020204020204" pitchFamily="34" charset="-122"/>
                <a:ea typeface="Microsoft YaHei" panose="020B0503020204020204" pitchFamily="34" charset="-122"/>
              </a:rPr>
              <a:t>Export to file</a:t>
            </a:r>
            <a:r>
              <a:rPr lang="zh-CN" altLang="en-US" dirty="0">
                <a:solidFill>
                  <a:srgbClr val="4F4F4F"/>
                </a:solidFill>
                <a:latin typeface="Microsoft YaHei" panose="020B0503020204020204" pitchFamily="34" charset="-122"/>
                <a:ea typeface="Microsoft YaHei" panose="020B0503020204020204" pitchFamily="34" charset="-122"/>
              </a:rPr>
              <a:t>，即可得到一个</a:t>
            </a:r>
            <a:r>
              <a:rPr lang="en-US" altLang="zh-CN" dirty="0">
                <a:solidFill>
                  <a:srgbClr val="4F4F4F"/>
                </a:solidFill>
                <a:latin typeface="Microsoft YaHei" panose="020B0503020204020204" pitchFamily="34" charset="-122"/>
                <a:ea typeface="Microsoft YaHei" panose="020B0503020204020204" pitchFamily="34" charset="-122"/>
              </a:rPr>
              <a:t>.</a:t>
            </a:r>
            <a:r>
              <a:rPr lang="en-US" altLang="zh-CN" i="1" dirty="0" err="1">
                <a:solidFill>
                  <a:srgbClr val="4F4F4F"/>
                </a:solidFill>
                <a:latin typeface="Microsoft YaHei" panose="020B0503020204020204" pitchFamily="34" charset="-122"/>
                <a:ea typeface="Microsoft YaHei" panose="020B0503020204020204" pitchFamily="34" charset="-122"/>
              </a:rPr>
              <a:t>fis</a:t>
            </a:r>
            <a:r>
              <a:rPr lang="zh-CN" altLang="en-US" dirty="0">
                <a:solidFill>
                  <a:srgbClr val="4F4F4F"/>
                </a:solidFill>
                <a:latin typeface="Microsoft YaHei" panose="020B0503020204020204" pitchFamily="34" charset="-122"/>
                <a:ea typeface="Microsoft YaHei" panose="020B0503020204020204" pitchFamily="34" charset="-122"/>
              </a:rPr>
              <a:t>文件，这里设置为‘</a:t>
            </a:r>
            <a:r>
              <a:rPr lang="en-US" altLang="zh-CN" dirty="0" err="1">
                <a:solidFill>
                  <a:srgbClr val="4F4F4F"/>
                </a:solidFill>
                <a:latin typeface="Microsoft YaHei" panose="020B0503020204020204" pitchFamily="34" charset="-122"/>
                <a:ea typeface="Microsoft YaHei" panose="020B0503020204020204" pitchFamily="34" charset="-122"/>
              </a:rPr>
              <a:t>my_fuzzy.fis</a:t>
            </a:r>
            <a:r>
              <a:rPr lang="zh-CN" altLang="en-US" dirty="0">
                <a:solidFill>
                  <a:srgbClr val="4F4F4F"/>
                </a:solidFill>
                <a:latin typeface="Microsoft YaHei" panose="020B0503020204020204" pitchFamily="34" charset="-122"/>
                <a:ea typeface="Microsoft YaHei" panose="020B0503020204020204" pitchFamily="34" charset="-122"/>
              </a:rPr>
              <a:t>’这就是我们所设计的模糊控制器。</a:t>
            </a:r>
            <a:endParaRPr lang="zh-CN" altLang="en-US" dirty="0"/>
          </a:p>
        </p:txBody>
      </p:sp>
      <p:pic>
        <p:nvPicPr>
          <p:cNvPr id="3" name="图片 2">
            <a:extLst>
              <a:ext uri="{FF2B5EF4-FFF2-40B4-BE49-F238E27FC236}">
                <a16:creationId xmlns:a16="http://schemas.microsoft.com/office/drawing/2014/main" id="{141C5518-B82B-4385-9703-9DDFBA27E0E1}"/>
              </a:ext>
            </a:extLst>
          </p:cNvPr>
          <p:cNvPicPr>
            <a:picLocks noChangeAspect="1"/>
          </p:cNvPicPr>
          <p:nvPr/>
        </p:nvPicPr>
        <p:blipFill>
          <a:blip r:embed="rId2"/>
          <a:stretch>
            <a:fillRect/>
          </a:stretch>
        </p:blipFill>
        <p:spPr>
          <a:xfrm>
            <a:off x="730577" y="1497978"/>
            <a:ext cx="3962400" cy="1543050"/>
          </a:xfrm>
          <a:prstGeom prst="rect">
            <a:avLst/>
          </a:prstGeom>
        </p:spPr>
      </p:pic>
      <p:sp>
        <p:nvSpPr>
          <p:cNvPr id="4" name="矩形 3">
            <a:extLst>
              <a:ext uri="{FF2B5EF4-FFF2-40B4-BE49-F238E27FC236}">
                <a16:creationId xmlns:a16="http://schemas.microsoft.com/office/drawing/2014/main" id="{C5A461EE-513A-41FA-BBC3-E54B5E2EFE15}"/>
              </a:ext>
            </a:extLst>
          </p:cNvPr>
          <p:cNvSpPr/>
          <p:nvPr/>
        </p:nvSpPr>
        <p:spPr>
          <a:xfrm>
            <a:off x="361359" y="3493807"/>
            <a:ext cx="7953081" cy="369332"/>
          </a:xfrm>
          <a:prstGeom prst="rect">
            <a:avLst/>
          </a:prstGeom>
        </p:spPr>
        <p:txBody>
          <a:bodyPr wrap="squar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6</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err="1">
                <a:solidFill>
                  <a:srgbClr val="4D4D4D"/>
                </a:solidFill>
                <a:latin typeface="Microsoft YaHei" panose="020B0503020204020204" pitchFamily="34" charset="-122"/>
                <a:ea typeface="Microsoft YaHei" panose="020B0503020204020204" pitchFamily="34" charset="-122"/>
              </a:rPr>
              <a:t>simulink</a:t>
            </a:r>
            <a:r>
              <a:rPr lang="zh-CN" altLang="en-US" dirty="0">
                <a:solidFill>
                  <a:srgbClr val="4D4D4D"/>
                </a:solidFill>
                <a:latin typeface="Microsoft YaHei" panose="020B0503020204020204" pitchFamily="34" charset="-122"/>
                <a:ea typeface="Microsoft YaHei" panose="020B0503020204020204" pitchFamily="34" charset="-122"/>
              </a:rPr>
              <a:t>中使用</a:t>
            </a:r>
            <a:r>
              <a:rPr lang="en-US" altLang="zh-CN" dirty="0" err="1">
                <a:solidFill>
                  <a:srgbClr val="4D4D4D"/>
                </a:solidFill>
                <a:latin typeface="Microsoft YaHei" panose="020B0503020204020204" pitchFamily="34" charset="-122"/>
                <a:ea typeface="Microsoft YaHei" panose="020B0503020204020204" pitchFamily="34" charset="-122"/>
              </a:rPr>
              <a:t>fis</a:t>
            </a:r>
            <a:r>
              <a:rPr lang="zh-CN" altLang="en-US" dirty="0">
                <a:solidFill>
                  <a:srgbClr val="4D4D4D"/>
                </a:solidFill>
                <a:latin typeface="Microsoft YaHei" panose="020B0503020204020204" pitchFamily="34" charset="-122"/>
                <a:ea typeface="Microsoft YaHei" panose="020B0503020204020204" pitchFamily="34" charset="-122"/>
              </a:rPr>
              <a:t>文件，首先加入</a:t>
            </a:r>
            <a:r>
              <a:rPr lang="en-US" altLang="zh-CN" dirty="0">
                <a:solidFill>
                  <a:srgbClr val="4D4D4D"/>
                </a:solidFill>
                <a:latin typeface="Microsoft YaHei" panose="020B0503020204020204" pitchFamily="34" charset="-122"/>
                <a:ea typeface="Microsoft YaHei" panose="020B0503020204020204" pitchFamily="34" charset="-122"/>
              </a:rPr>
              <a:t>fuzzy</a:t>
            </a:r>
            <a:r>
              <a:rPr lang="zh-CN" altLang="en-US" dirty="0">
                <a:solidFill>
                  <a:srgbClr val="4D4D4D"/>
                </a:solidFill>
                <a:latin typeface="Microsoft YaHei" panose="020B0503020204020204" pitchFamily="34" charset="-122"/>
                <a:ea typeface="Microsoft YaHei" panose="020B0503020204020204" pitchFamily="34" charset="-122"/>
              </a:rPr>
              <a:t>模块，然后写入模糊文件。</a:t>
            </a:r>
            <a:endParaRPr lang="zh-CN" altLang="en-US" dirty="0"/>
          </a:p>
        </p:txBody>
      </p:sp>
      <p:pic>
        <p:nvPicPr>
          <p:cNvPr id="5" name="图片 4">
            <a:extLst>
              <a:ext uri="{FF2B5EF4-FFF2-40B4-BE49-F238E27FC236}">
                <a16:creationId xmlns:a16="http://schemas.microsoft.com/office/drawing/2014/main" id="{5E1E0EEF-331A-4984-9886-9B24CBFBC487}"/>
              </a:ext>
            </a:extLst>
          </p:cNvPr>
          <p:cNvPicPr>
            <a:picLocks noChangeAspect="1"/>
          </p:cNvPicPr>
          <p:nvPr/>
        </p:nvPicPr>
        <p:blipFill>
          <a:blip r:embed="rId3"/>
          <a:stretch>
            <a:fillRect/>
          </a:stretch>
        </p:blipFill>
        <p:spPr>
          <a:xfrm>
            <a:off x="825827" y="4099120"/>
            <a:ext cx="7734300" cy="2257425"/>
          </a:xfrm>
          <a:prstGeom prst="rect">
            <a:avLst/>
          </a:prstGeom>
        </p:spPr>
      </p:pic>
    </p:spTree>
    <p:extLst>
      <p:ext uri="{BB962C8B-B14F-4D97-AF65-F5344CB8AC3E}">
        <p14:creationId xmlns:p14="http://schemas.microsoft.com/office/powerpoint/2010/main" val="119090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33CC3-E9DA-4EBC-AF43-F5E2D864F1C2}"/>
              </a:ext>
            </a:extLst>
          </p:cNvPr>
          <p:cNvSpPr>
            <a:spLocks noGrp="1"/>
          </p:cNvSpPr>
          <p:nvPr>
            <p:ph type="title"/>
          </p:nvPr>
        </p:nvSpPr>
        <p:spPr/>
        <p:txBody>
          <a:bodyPr/>
          <a:lstStyle/>
          <a:p>
            <a:r>
              <a:rPr lang="zh-CN" altLang="en-US" dirty="0"/>
              <a:t>概述</a:t>
            </a:r>
          </a:p>
        </p:txBody>
      </p:sp>
      <p:sp>
        <p:nvSpPr>
          <p:cNvPr id="4" name="Rectangle 3">
            <a:extLst>
              <a:ext uri="{FF2B5EF4-FFF2-40B4-BE49-F238E27FC236}">
                <a16:creationId xmlns:a16="http://schemas.microsoft.com/office/drawing/2014/main" id="{1DD2DDDF-13DD-4318-A5B4-31E281DD7476}"/>
              </a:ext>
            </a:extLst>
          </p:cNvPr>
          <p:cNvSpPr txBox="1">
            <a:spLocks noChangeArrowheads="1"/>
          </p:cNvSpPr>
          <p:nvPr/>
        </p:nvSpPr>
        <p:spPr>
          <a:xfrm>
            <a:off x="685800" y="1600200"/>
            <a:ext cx="11059998" cy="4876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dirty="0"/>
              <a:t>S-</a:t>
            </a:r>
            <a:r>
              <a:rPr lang="zh-CN" altLang="zh-CN" dirty="0"/>
              <a:t>函数是系统函数(System Function)</a:t>
            </a:r>
            <a:r>
              <a:rPr lang="zh-CN" altLang="zh-CN" i="1" dirty="0"/>
              <a:t> </a:t>
            </a:r>
            <a:r>
              <a:rPr lang="zh-CN" altLang="zh-CN" dirty="0"/>
              <a:t>的简称，是指采用非图形化的方式（即计算机语言，区别于Simulink的系统模块）描述的一个功能块。用户可以采用MATLAB代码，C，C++，FORTRAM或Ada等语言编写S-函数。S-函数由一种特定的语法构成，</a:t>
            </a:r>
            <a:r>
              <a:rPr lang="zh-CN" altLang="zh-CN" dirty="0">
                <a:solidFill>
                  <a:srgbClr val="000000"/>
                </a:solidFill>
              </a:rPr>
              <a:t>用来描述并实现连续系统、离散系统以及复合系统等动态系统；</a:t>
            </a:r>
            <a:r>
              <a:rPr lang="zh-CN" altLang="zh-CN" dirty="0"/>
              <a:t>S-函数能够接收来自Simulink求解器的相关信息，并对求解器发出的命令做出适当的响应，这种交互作用非常类似于Simulink系统模块与求解器的交互作用。 </a:t>
            </a:r>
          </a:p>
        </p:txBody>
      </p:sp>
    </p:spTree>
    <p:extLst>
      <p:ext uri="{BB962C8B-B14F-4D97-AF65-F5344CB8AC3E}">
        <p14:creationId xmlns:p14="http://schemas.microsoft.com/office/powerpoint/2010/main" val="2175790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968C770-8590-413E-A36C-14A07332982A}"/>
              </a:ext>
            </a:extLst>
          </p:cNvPr>
          <p:cNvSpPr/>
          <p:nvPr/>
        </p:nvSpPr>
        <p:spPr>
          <a:xfrm>
            <a:off x="813848" y="1465571"/>
            <a:ext cx="9982200" cy="369332"/>
          </a:xfrm>
          <a:prstGeom prst="rect">
            <a:avLst/>
          </a:prstGeom>
        </p:spPr>
        <p:txBody>
          <a:bodyPr wrap="squar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7</a:t>
            </a:r>
            <a:r>
              <a:rPr lang="zh-CN" altLang="en-US" dirty="0">
                <a:solidFill>
                  <a:srgbClr val="4D4D4D"/>
                </a:solidFill>
                <a:latin typeface="Microsoft YaHei" panose="020B0503020204020204" pitchFamily="34" charset="-122"/>
                <a:ea typeface="Microsoft YaHei" panose="020B0503020204020204" pitchFamily="34" charset="-122"/>
              </a:rPr>
              <a:t>）将讲解</a:t>
            </a:r>
            <a:r>
              <a:rPr lang="en-US" altLang="zh-CN" dirty="0">
                <a:solidFill>
                  <a:srgbClr val="4D4D4D"/>
                </a:solidFill>
                <a:latin typeface="Microsoft YaHei" panose="020B0503020204020204" pitchFamily="34" charset="-122"/>
                <a:ea typeface="Microsoft YaHei" panose="020B0503020204020204" pitchFamily="34" charset="-122"/>
              </a:rPr>
              <a:t>Simulink</a:t>
            </a:r>
            <a:r>
              <a:rPr lang="zh-CN" altLang="en-US" dirty="0">
                <a:solidFill>
                  <a:srgbClr val="4D4D4D"/>
                </a:solidFill>
                <a:latin typeface="Microsoft YaHei" panose="020B0503020204020204" pitchFamily="34" charset="-122"/>
                <a:ea typeface="Microsoft YaHei" panose="020B0503020204020204" pitchFamily="34" charset="-122"/>
              </a:rPr>
              <a:t>时的例</a:t>
            </a:r>
            <a:r>
              <a:rPr lang="en-US" altLang="zh-CN" dirty="0">
                <a:solidFill>
                  <a:srgbClr val="4D4D4D"/>
                </a:solidFill>
                <a:latin typeface="Microsoft YaHei" panose="020B0503020204020204" pitchFamily="34" charset="-122"/>
                <a:ea typeface="Microsoft YaHei" panose="020B0503020204020204" pitchFamily="34" charset="-122"/>
              </a:rPr>
              <a:t>3</a:t>
            </a:r>
            <a:r>
              <a:rPr lang="zh-CN" altLang="en-US" dirty="0">
                <a:solidFill>
                  <a:srgbClr val="4D4D4D"/>
                </a:solidFill>
                <a:latin typeface="Microsoft YaHei" panose="020B0503020204020204" pitchFamily="34" charset="-122"/>
                <a:ea typeface="Microsoft YaHei" panose="020B0503020204020204" pitchFamily="34" charset="-122"/>
              </a:rPr>
              <a:t>中的</a:t>
            </a:r>
            <a:r>
              <a:rPr lang="en-US" altLang="zh-CN" dirty="0">
                <a:solidFill>
                  <a:srgbClr val="4D4D4D"/>
                </a:solidFill>
                <a:latin typeface="Microsoft YaHei" panose="020B0503020204020204" pitchFamily="34" charset="-122"/>
                <a:ea typeface="Microsoft YaHei" panose="020B0503020204020204" pitchFamily="34" charset="-122"/>
              </a:rPr>
              <a:t>PID</a:t>
            </a:r>
            <a:r>
              <a:rPr lang="zh-CN" altLang="en-US" dirty="0">
                <a:solidFill>
                  <a:srgbClr val="4D4D4D"/>
                </a:solidFill>
                <a:latin typeface="Microsoft YaHei" panose="020B0503020204020204" pitchFamily="34" charset="-122"/>
                <a:ea typeface="Microsoft YaHei" panose="020B0503020204020204" pitchFamily="34" charset="-122"/>
              </a:rPr>
              <a:t>控制器换成我们现在得到的模糊控制器。</a:t>
            </a:r>
            <a:endParaRPr lang="zh-CN" altLang="en-US" dirty="0"/>
          </a:p>
        </p:txBody>
      </p:sp>
      <p:pic>
        <p:nvPicPr>
          <p:cNvPr id="2" name="图片 1">
            <a:extLst>
              <a:ext uri="{FF2B5EF4-FFF2-40B4-BE49-F238E27FC236}">
                <a16:creationId xmlns:a16="http://schemas.microsoft.com/office/drawing/2014/main" id="{969B444B-EFA9-4F53-A5F5-5096F67E44F4}"/>
              </a:ext>
            </a:extLst>
          </p:cNvPr>
          <p:cNvPicPr>
            <a:picLocks noChangeAspect="1"/>
          </p:cNvPicPr>
          <p:nvPr/>
        </p:nvPicPr>
        <p:blipFill>
          <a:blip r:embed="rId2"/>
          <a:stretch>
            <a:fillRect/>
          </a:stretch>
        </p:blipFill>
        <p:spPr>
          <a:xfrm>
            <a:off x="606016" y="2184710"/>
            <a:ext cx="10753725" cy="2733675"/>
          </a:xfrm>
          <a:prstGeom prst="rect">
            <a:avLst/>
          </a:prstGeom>
        </p:spPr>
      </p:pic>
      <p:sp>
        <p:nvSpPr>
          <p:cNvPr id="5" name="矩形 4">
            <a:extLst>
              <a:ext uri="{FF2B5EF4-FFF2-40B4-BE49-F238E27FC236}">
                <a16:creationId xmlns:a16="http://schemas.microsoft.com/office/drawing/2014/main" id="{BC0A62A0-F51A-4DA5-B6BE-BFE96F224DA9}"/>
              </a:ext>
            </a:extLst>
          </p:cNvPr>
          <p:cNvSpPr/>
          <p:nvPr/>
        </p:nvSpPr>
        <p:spPr>
          <a:xfrm>
            <a:off x="813848" y="5742437"/>
            <a:ext cx="6801862" cy="369332"/>
          </a:xfrm>
          <a:prstGeom prst="rect">
            <a:avLst/>
          </a:prstGeom>
        </p:spPr>
        <p:txBody>
          <a:bodyPr wrap="non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Tips: </a:t>
            </a:r>
            <a:r>
              <a:rPr lang="zh-CN" altLang="en-US" dirty="0">
                <a:solidFill>
                  <a:srgbClr val="4D4D4D"/>
                </a:solidFill>
                <a:latin typeface="Microsoft YaHei" panose="020B0503020204020204" pitchFamily="34" charset="-122"/>
                <a:ea typeface="Microsoft YaHei" panose="020B0503020204020204" pitchFamily="34" charset="-122"/>
              </a:rPr>
              <a:t>图中的</a:t>
            </a:r>
            <a:r>
              <a:rPr lang="en-US" altLang="zh-CN" dirty="0">
                <a:solidFill>
                  <a:srgbClr val="4D4D4D"/>
                </a:solidFill>
                <a:latin typeface="Microsoft YaHei" panose="020B0503020204020204" pitchFamily="34" charset="-122"/>
                <a:ea typeface="Microsoft YaHei" panose="020B0503020204020204" pitchFamily="34" charset="-122"/>
              </a:rPr>
              <a:t>Gain</a:t>
            </a:r>
            <a:r>
              <a:rPr lang="zh-CN" altLang="en-US" dirty="0">
                <a:solidFill>
                  <a:srgbClr val="4D4D4D"/>
                </a:solidFill>
                <a:latin typeface="Microsoft YaHei" panose="020B0503020204020204" pitchFamily="34" charset="-122"/>
                <a:ea typeface="Microsoft YaHei" panose="020B0503020204020204" pitchFamily="34" charset="-122"/>
              </a:rPr>
              <a:t>模块代表模糊控制器输入量和输出量的比例因子</a:t>
            </a:r>
            <a:endParaRPr lang="zh-CN" altLang="en-US" dirty="0"/>
          </a:p>
        </p:txBody>
      </p:sp>
    </p:spTree>
    <p:extLst>
      <p:ext uri="{BB962C8B-B14F-4D97-AF65-F5344CB8AC3E}">
        <p14:creationId xmlns:p14="http://schemas.microsoft.com/office/powerpoint/2010/main" val="3913707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800493"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查看仿真效果。</a:t>
            </a:r>
            <a:endParaRPr lang="zh-CN" altLang="en-US" dirty="0"/>
          </a:p>
        </p:txBody>
      </p:sp>
      <p:pic>
        <p:nvPicPr>
          <p:cNvPr id="4" name="图片 3">
            <a:extLst>
              <a:ext uri="{FF2B5EF4-FFF2-40B4-BE49-F238E27FC236}">
                <a16:creationId xmlns:a16="http://schemas.microsoft.com/office/drawing/2014/main" id="{C7939582-1471-4573-95C7-4872B2E6FB49}"/>
              </a:ext>
            </a:extLst>
          </p:cNvPr>
          <p:cNvPicPr>
            <a:picLocks noChangeAspect="1"/>
          </p:cNvPicPr>
          <p:nvPr/>
        </p:nvPicPr>
        <p:blipFill>
          <a:blip r:embed="rId3"/>
          <a:stretch>
            <a:fillRect/>
          </a:stretch>
        </p:blipFill>
        <p:spPr>
          <a:xfrm>
            <a:off x="1184634" y="1181552"/>
            <a:ext cx="8210550" cy="5600700"/>
          </a:xfrm>
          <a:prstGeom prst="rect">
            <a:avLst/>
          </a:prstGeom>
        </p:spPr>
      </p:pic>
    </p:spTree>
    <p:extLst>
      <p:ext uri="{BB962C8B-B14F-4D97-AF65-F5344CB8AC3E}">
        <p14:creationId xmlns:p14="http://schemas.microsoft.com/office/powerpoint/2010/main" val="2863865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D005A2-A6C3-4507-97B6-3A9B5DB87E0A}"/>
              </a:ext>
            </a:extLst>
          </p:cNvPr>
          <p:cNvGrpSpPr/>
          <p:nvPr/>
        </p:nvGrpSpPr>
        <p:grpSpPr>
          <a:xfrm>
            <a:off x="3903783" y="2916094"/>
            <a:ext cx="4577715" cy="829945"/>
            <a:chOff x="1115" y="1843"/>
            <a:chExt cx="7209" cy="1307"/>
          </a:xfrm>
        </p:grpSpPr>
        <p:sp>
          <p:nvSpPr>
            <p:cNvPr id="3" name="文本框 2">
              <a:extLst>
                <a:ext uri="{FF2B5EF4-FFF2-40B4-BE49-F238E27FC236}">
                  <a16:creationId xmlns:a16="http://schemas.microsoft.com/office/drawing/2014/main" id="{C67BE3D0-1D9C-46BC-847B-437EBBD8734F}"/>
                </a:ext>
              </a:extLst>
            </p:cNvPr>
            <p:cNvSpPr txBox="1"/>
            <p:nvPr/>
          </p:nvSpPr>
          <p:spPr>
            <a:xfrm>
              <a:off x="1115" y="1843"/>
              <a:ext cx="1511" cy="1307"/>
            </a:xfrm>
            <a:prstGeom prst="rect">
              <a:avLst/>
            </a:prstGeom>
            <a:noFill/>
          </p:spPr>
          <p:txBody>
            <a:bodyPr wrap="square" rtlCol="0">
              <a:spAutoFit/>
            </a:bodyPr>
            <a:lstStyle/>
            <a:p>
              <a:r>
                <a:rPr lang="en-US" altLang="zh-CN" sz="4800" dirty="0">
                  <a:solidFill>
                    <a:schemeClr val="accent4">
                      <a:lumMod val="20000"/>
                      <a:lumOff val="80000"/>
                    </a:schemeClr>
                  </a:solidFill>
                  <a:latin typeface="Tw Cen MT Condensed Extra Bold" panose="020B0803020202020204" pitchFamily="34" charset="0"/>
                </a:rPr>
                <a:t>03</a:t>
              </a:r>
            </a:p>
          </p:txBody>
        </p:sp>
        <p:sp>
          <p:nvSpPr>
            <p:cNvPr id="4" name="文本框 3">
              <a:extLst>
                <a:ext uri="{FF2B5EF4-FFF2-40B4-BE49-F238E27FC236}">
                  <a16:creationId xmlns:a16="http://schemas.microsoft.com/office/drawing/2014/main" id="{76346586-885F-41AB-9DD3-78C31356BE42}"/>
                </a:ext>
              </a:extLst>
            </p:cNvPr>
            <p:cNvSpPr txBox="1"/>
            <p:nvPr/>
          </p:nvSpPr>
          <p:spPr>
            <a:xfrm>
              <a:off x="2625" y="2143"/>
              <a:ext cx="5699" cy="8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神经网络工具箱</a:t>
              </a:r>
            </a:p>
          </p:txBody>
        </p:sp>
      </p:grpSp>
    </p:spTree>
    <p:extLst>
      <p:ext uri="{BB962C8B-B14F-4D97-AF65-F5344CB8AC3E}">
        <p14:creationId xmlns:p14="http://schemas.microsoft.com/office/powerpoint/2010/main" val="452533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57BBC-FE77-4638-9B26-9E3FAB05B570}"/>
              </a:ext>
            </a:extLst>
          </p:cNvPr>
          <p:cNvSpPr>
            <a:spLocks noGrp="1"/>
          </p:cNvSpPr>
          <p:nvPr>
            <p:ph type="title"/>
          </p:nvPr>
        </p:nvSpPr>
        <p:spPr/>
        <p:txBody>
          <a:bodyPr>
            <a:normAutofit/>
          </a:bodyPr>
          <a:lstStyle/>
          <a:p>
            <a:r>
              <a:rPr lang="zh-CN" altLang="en-US" dirty="0">
                <a:solidFill>
                  <a:prstClr val="black"/>
                </a:solidFill>
                <a:latin typeface="微软雅黑" panose="020B0503020204020204" pitchFamily="34" charset="-122"/>
                <a:ea typeface="微软雅黑" panose="020B0503020204020204" pitchFamily="34" charset="-122"/>
              </a:rPr>
              <a:t>神经网络工具箱</a:t>
            </a:r>
            <a:endParaRPr lang="zh-CN" altLang="en-US" dirty="0"/>
          </a:p>
        </p:txBody>
      </p:sp>
      <p:sp>
        <p:nvSpPr>
          <p:cNvPr id="3" name="内容占位符 2">
            <a:extLst>
              <a:ext uri="{FF2B5EF4-FFF2-40B4-BE49-F238E27FC236}">
                <a16:creationId xmlns:a16="http://schemas.microsoft.com/office/drawing/2014/main" id="{DD2D4208-C131-49F9-B1A7-A6EAC97B4350}"/>
              </a:ext>
            </a:extLst>
          </p:cNvPr>
          <p:cNvSpPr>
            <a:spLocks noGrp="1"/>
          </p:cNvSpPr>
          <p:nvPr>
            <p:ph idx="1"/>
          </p:nvPr>
        </p:nvSpPr>
        <p:spPr/>
        <p:txBody>
          <a:bodyPr/>
          <a:lstStyle/>
          <a:p>
            <a:r>
              <a:rPr lang="en-US" altLang="zh-CN" dirty="0" err="1"/>
              <a:t>Matlab</a:t>
            </a:r>
            <a:r>
              <a:rPr lang="zh-CN" altLang="en-US" dirty="0">
                <a:solidFill>
                  <a:srgbClr val="FF0000"/>
                </a:solidFill>
              </a:rPr>
              <a:t>神经网络工具箱</a:t>
            </a:r>
            <a:r>
              <a:rPr lang="zh-CN" altLang="en-US" dirty="0"/>
              <a:t>为神经网络控制器的设计提供了一种非常便捷的途径，通过它我们不需要进行反向传播的计算，只需要设定输入输出的维度和网络结构，就可以利用我们手上的数据进行网络训练。</a:t>
            </a:r>
            <a:endParaRPr lang="en-US" altLang="zh-CN" dirty="0"/>
          </a:p>
          <a:p>
            <a:r>
              <a:rPr lang="zh-CN" altLang="en-US" dirty="0"/>
              <a:t>下面将根据神经网络工具箱的操作方式，一步步利用</a:t>
            </a:r>
            <a:r>
              <a:rPr lang="en-US" altLang="zh-CN" i="1" dirty="0" err="1"/>
              <a:t>Matlab</a:t>
            </a:r>
            <a:r>
              <a:rPr lang="zh-CN" altLang="en-US" dirty="0"/>
              <a:t>工具箱设计来设计和训练神经网络。</a:t>
            </a:r>
          </a:p>
        </p:txBody>
      </p:sp>
      <p:sp>
        <p:nvSpPr>
          <p:cNvPr id="4" name="矩形 3">
            <a:extLst>
              <a:ext uri="{FF2B5EF4-FFF2-40B4-BE49-F238E27FC236}">
                <a16:creationId xmlns:a16="http://schemas.microsoft.com/office/drawing/2014/main" id="{99AE60A3-842A-4E23-A55B-4F0A5F16221F}"/>
              </a:ext>
            </a:extLst>
          </p:cNvPr>
          <p:cNvSpPr/>
          <p:nvPr/>
        </p:nvSpPr>
        <p:spPr>
          <a:xfrm>
            <a:off x="1040393" y="6167913"/>
            <a:ext cx="4802918" cy="369332"/>
          </a:xfrm>
          <a:prstGeom prst="rect">
            <a:avLst/>
          </a:prstGeom>
        </p:spPr>
        <p:txBody>
          <a:bodyPr wrap="none">
            <a:spAutoFit/>
          </a:bodyPr>
          <a:lstStyle/>
          <a:p>
            <a:r>
              <a:rPr lang="zh-CN" altLang="en-US" dirty="0">
                <a:hlinkClick r:id="rId2"/>
              </a:rPr>
              <a:t>参考 </a:t>
            </a:r>
            <a:r>
              <a:rPr lang="en-US" altLang="zh-CN" u="sng" dirty="0">
                <a:solidFill>
                  <a:srgbClr val="0563C1"/>
                </a:solidFill>
              </a:rPr>
              <a:t>https://zhuanlan.zhihu.com/p/108023675</a:t>
            </a:r>
            <a:endParaRPr lang="zh-CN" altLang="en-US" u="sng" dirty="0">
              <a:solidFill>
                <a:srgbClr val="0563C1"/>
              </a:solidFill>
            </a:endParaRPr>
          </a:p>
        </p:txBody>
      </p:sp>
    </p:spTree>
    <p:extLst>
      <p:ext uri="{BB962C8B-B14F-4D97-AF65-F5344CB8AC3E}">
        <p14:creationId xmlns:p14="http://schemas.microsoft.com/office/powerpoint/2010/main" val="2705573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0447284"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在</a:t>
            </a:r>
            <a:r>
              <a:rPr lang="en-US" altLang="zh-CN" dirty="0" err="1">
                <a:solidFill>
                  <a:srgbClr val="4D4D4D"/>
                </a:solidFill>
                <a:latin typeface="Microsoft YaHei" panose="020B0503020204020204" pitchFamily="34" charset="-122"/>
                <a:ea typeface="Microsoft YaHei" panose="020B0503020204020204" pitchFamily="34" charset="-122"/>
              </a:rPr>
              <a:t>Matlab</a:t>
            </a:r>
            <a:r>
              <a:rPr lang="zh-CN" altLang="en-US" dirty="0">
                <a:solidFill>
                  <a:srgbClr val="4D4D4D"/>
                </a:solidFill>
                <a:latin typeface="Microsoft YaHei" panose="020B0503020204020204" pitchFamily="34" charset="-122"/>
                <a:ea typeface="Microsoft YaHei" panose="020B0503020204020204" pitchFamily="34" charset="-122"/>
              </a:rPr>
              <a:t>界面中找到</a:t>
            </a:r>
            <a:r>
              <a:rPr lang="en-US" altLang="zh-CN" dirty="0">
                <a:solidFill>
                  <a:srgbClr val="4D4D4D"/>
                </a:solidFill>
                <a:latin typeface="Microsoft YaHei" panose="020B0503020204020204" pitchFamily="34" charset="-122"/>
                <a:ea typeface="Microsoft YaHei" panose="020B0503020204020204" pitchFamily="34" charset="-122"/>
              </a:rPr>
              <a:t>APP</a:t>
            </a:r>
            <a:r>
              <a:rPr lang="zh-CN" altLang="en-US" dirty="0">
                <a:solidFill>
                  <a:srgbClr val="4D4D4D"/>
                </a:solidFill>
                <a:latin typeface="Microsoft YaHei" panose="020B0503020204020204" pitchFamily="34" charset="-122"/>
                <a:ea typeface="Microsoft YaHei" panose="020B0503020204020204" pitchFamily="34" charset="-122"/>
              </a:rPr>
              <a:t>一栏下的神经网络工具，以</a:t>
            </a:r>
            <a:r>
              <a:rPr lang="en-US" altLang="zh-CN" dirty="0">
                <a:solidFill>
                  <a:srgbClr val="4D4D4D"/>
                </a:solidFill>
                <a:latin typeface="Microsoft YaHei" panose="020B0503020204020204" pitchFamily="34" charset="-122"/>
                <a:ea typeface="Microsoft YaHei" panose="020B0503020204020204" pitchFamily="34" charset="-122"/>
              </a:rPr>
              <a:t>Neural Net Fitting</a:t>
            </a:r>
            <a:r>
              <a:rPr lang="zh-CN" altLang="en-US" dirty="0">
                <a:solidFill>
                  <a:srgbClr val="4D4D4D"/>
                </a:solidFill>
                <a:latin typeface="Microsoft YaHei" panose="020B0503020204020204" pitchFamily="34" charset="-122"/>
                <a:ea typeface="Microsoft YaHei" panose="020B0503020204020204" pitchFamily="34" charset="-122"/>
              </a:rPr>
              <a:t>为例进行简单的使用介绍。</a:t>
            </a:r>
            <a:endParaRPr lang="zh-CN" altLang="en-US" dirty="0"/>
          </a:p>
        </p:txBody>
      </p:sp>
      <p:pic>
        <p:nvPicPr>
          <p:cNvPr id="4" name="图片 3">
            <a:extLst>
              <a:ext uri="{FF2B5EF4-FFF2-40B4-BE49-F238E27FC236}">
                <a16:creationId xmlns:a16="http://schemas.microsoft.com/office/drawing/2014/main" id="{D629753F-6709-41F4-9F9B-1503A05DD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79" y="1262155"/>
            <a:ext cx="11685187" cy="1404425"/>
          </a:xfrm>
          <a:prstGeom prst="rect">
            <a:avLst/>
          </a:prstGeom>
        </p:spPr>
      </p:pic>
      <p:sp>
        <p:nvSpPr>
          <p:cNvPr id="5" name="矩形 4">
            <a:extLst>
              <a:ext uri="{FF2B5EF4-FFF2-40B4-BE49-F238E27FC236}">
                <a16:creationId xmlns:a16="http://schemas.microsoft.com/office/drawing/2014/main" id="{99E8C4AE-D9B3-43DB-8211-133F68BBCC98}"/>
              </a:ext>
            </a:extLst>
          </p:cNvPr>
          <p:cNvSpPr/>
          <p:nvPr/>
        </p:nvSpPr>
        <p:spPr>
          <a:xfrm>
            <a:off x="6017972" y="1722268"/>
            <a:ext cx="3081640" cy="71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FCEE84C7-8999-4615-915B-4A79DAA6DE00}"/>
              </a:ext>
            </a:extLst>
          </p:cNvPr>
          <p:cNvCxnSpPr>
            <a:cxnSpLocks/>
          </p:cNvCxnSpPr>
          <p:nvPr/>
        </p:nvCxnSpPr>
        <p:spPr>
          <a:xfrm flipH="1">
            <a:off x="6835806" y="2366492"/>
            <a:ext cx="186433" cy="4363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4276A802-E93C-4469-8233-BE718E837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264" y="2802811"/>
            <a:ext cx="5839472" cy="4055189"/>
          </a:xfrm>
          <a:prstGeom prst="rect">
            <a:avLst/>
          </a:prstGeom>
        </p:spPr>
      </p:pic>
      <p:sp>
        <p:nvSpPr>
          <p:cNvPr id="13" name="文本框 12">
            <a:extLst>
              <a:ext uri="{FF2B5EF4-FFF2-40B4-BE49-F238E27FC236}">
                <a16:creationId xmlns:a16="http://schemas.microsoft.com/office/drawing/2014/main" id="{4827CF7C-6789-487F-8221-8CBBA8BF538B}"/>
              </a:ext>
            </a:extLst>
          </p:cNvPr>
          <p:cNvSpPr txBox="1"/>
          <p:nvPr/>
        </p:nvSpPr>
        <p:spPr>
          <a:xfrm>
            <a:off x="175379" y="4412202"/>
            <a:ext cx="2707690" cy="923330"/>
          </a:xfrm>
          <a:prstGeom prst="rect">
            <a:avLst/>
          </a:prstGeom>
          <a:noFill/>
        </p:spPr>
        <p:txBody>
          <a:bodyPr wrap="square" rtlCol="0">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点击</a:t>
            </a:r>
            <a:r>
              <a:rPr lang="en-US" altLang="zh-CN" dirty="0">
                <a:solidFill>
                  <a:srgbClr val="4D4D4D"/>
                </a:solidFill>
                <a:latin typeface="Microsoft YaHei" panose="020B0503020204020204" pitchFamily="34" charset="-122"/>
                <a:ea typeface="Microsoft YaHei" panose="020B0503020204020204" pitchFamily="34" charset="-122"/>
              </a:rPr>
              <a:t>Neural Net Fitting</a:t>
            </a:r>
            <a:r>
              <a:rPr lang="zh-CN" altLang="en-US" dirty="0">
                <a:solidFill>
                  <a:srgbClr val="4D4D4D"/>
                </a:solidFill>
                <a:latin typeface="Microsoft YaHei" panose="020B0503020204020204" pitchFamily="34" charset="-122"/>
                <a:ea typeface="Microsoft YaHei" panose="020B0503020204020204" pitchFamily="34" charset="-122"/>
              </a:rPr>
              <a:t>即可得到如右图所示窗口，点击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进入下一步。</a:t>
            </a:r>
            <a:endParaRPr lang="zh-CN" altLang="en-US" dirty="0"/>
          </a:p>
        </p:txBody>
      </p:sp>
    </p:spTree>
    <p:extLst>
      <p:ext uri="{BB962C8B-B14F-4D97-AF65-F5344CB8AC3E}">
        <p14:creationId xmlns:p14="http://schemas.microsoft.com/office/powerpoint/2010/main" val="3401428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6647974"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在如下界面中需要确定用于训练网络的数据，网络的输入和输出</a:t>
            </a:r>
            <a:endParaRPr lang="zh-CN" altLang="en-US" dirty="0"/>
          </a:p>
        </p:txBody>
      </p:sp>
      <p:pic>
        <p:nvPicPr>
          <p:cNvPr id="6" name="图片 5">
            <a:extLst>
              <a:ext uri="{FF2B5EF4-FFF2-40B4-BE49-F238E27FC236}">
                <a16:creationId xmlns:a16="http://schemas.microsoft.com/office/drawing/2014/main" id="{1B1E04F1-071E-4816-A98A-5F924CEA7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336994"/>
            <a:ext cx="7517351" cy="5220382"/>
          </a:xfrm>
          <a:prstGeom prst="rect">
            <a:avLst/>
          </a:prstGeom>
        </p:spPr>
      </p:pic>
      <p:pic>
        <p:nvPicPr>
          <p:cNvPr id="12" name="图片 11">
            <a:extLst>
              <a:ext uri="{FF2B5EF4-FFF2-40B4-BE49-F238E27FC236}">
                <a16:creationId xmlns:a16="http://schemas.microsoft.com/office/drawing/2014/main" id="{7142DA15-92B5-41B4-9156-7FF4056D7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8" y="1336994"/>
            <a:ext cx="7517350" cy="5220382"/>
          </a:xfrm>
          <a:prstGeom prst="rect">
            <a:avLst/>
          </a:prstGeom>
        </p:spPr>
      </p:pic>
      <p:sp>
        <p:nvSpPr>
          <p:cNvPr id="14" name="矩形 13">
            <a:extLst>
              <a:ext uri="{FF2B5EF4-FFF2-40B4-BE49-F238E27FC236}">
                <a16:creationId xmlns:a16="http://schemas.microsoft.com/office/drawing/2014/main" id="{29E911B4-E547-48A4-BFF1-4E3423D30E33}"/>
              </a:ext>
            </a:extLst>
          </p:cNvPr>
          <p:cNvSpPr/>
          <p:nvPr/>
        </p:nvSpPr>
        <p:spPr>
          <a:xfrm>
            <a:off x="4043063" y="1970843"/>
            <a:ext cx="3467446" cy="674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9C46890-6C4A-4704-944E-2CEE30946B0E}"/>
              </a:ext>
            </a:extLst>
          </p:cNvPr>
          <p:cNvSpPr txBox="1"/>
          <p:nvPr/>
        </p:nvSpPr>
        <p:spPr>
          <a:xfrm>
            <a:off x="7993070" y="2214019"/>
            <a:ext cx="2707690" cy="2585323"/>
          </a:xfrm>
          <a:prstGeom prst="rect">
            <a:avLst/>
          </a:prstGeom>
          <a:noFill/>
        </p:spPr>
        <p:txBody>
          <a:bodyPr wrap="square" rtlCol="0">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选择好数据后，在右侧一栏中会显示当前选择的数据对应的样本量和参数个数，需要确认数据的维度和样本量与我们预期的是否相同。如果发现样本量和维度不正确，可能是由于采样方向有误，可修改采样方向（行或列）。</a:t>
            </a:r>
            <a:endParaRPr lang="zh-CN" altLang="en-US" dirty="0"/>
          </a:p>
        </p:txBody>
      </p:sp>
      <p:sp>
        <p:nvSpPr>
          <p:cNvPr id="16" name="矩形 15">
            <a:extLst>
              <a:ext uri="{FF2B5EF4-FFF2-40B4-BE49-F238E27FC236}">
                <a16:creationId xmlns:a16="http://schemas.microsoft.com/office/drawing/2014/main" id="{A98D3850-58EE-40FE-B83B-A7D22C97676D}"/>
              </a:ext>
            </a:extLst>
          </p:cNvPr>
          <p:cNvSpPr/>
          <p:nvPr/>
        </p:nvSpPr>
        <p:spPr>
          <a:xfrm>
            <a:off x="475720" y="3170809"/>
            <a:ext cx="696133" cy="3358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93CEDCAD-FB5B-4A1C-B3F1-D015AB77BD6A}"/>
              </a:ext>
            </a:extLst>
          </p:cNvPr>
          <p:cNvCxnSpPr/>
          <p:nvPr/>
        </p:nvCxnSpPr>
        <p:spPr>
          <a:xfrm flipV="1">
            <a:off x="1953087" y="3429000"/>
            <a:ext cx="115410" cy="441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81EF5B-1641-4351-A7EF-8774ABEF0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341268"/>
            <a:ext cx="7678882" cy="5332557"/>
          </a:xfrm>
          <a:prstGeom prst="rect">
            <a:avLst/>
          </a:prstGeom>
        </p:spPr>
      </p:pic>
      <p:sp>
        <p:nvSpPr>
          <p:cNvPr id="2" name="矩形 1">
            <a:extLst>
              <a:ext uri="{FF2B5EF4-FFF2-40B4-BE49-F238E27FC236}">
                <a16:creationId xmlns:a16="http://schemas.microsoft.com/office/drawing/2014/main" id="{5597DC36-5D4B-4972-A156-EE826296D50A}"/>
              </a:ext>
            </a:extLst>
          </p:cNvPr>
          <p:cNvSpPr/>
          <p:nvPr/>
        </p:nvSpPr>
        <p:spPr>
          <a:xfrm>
            <a:off x="284388" y="812220"/>
            <a:ext cx="9940542"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数据选择完成后，点击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进入下一步，该步骤需要将数据分为训练集，验证集和测试集三部分</a:t>
            </a:r>
            <a:endParaRPr lang="zh-CN" altLang="en-US" dirty="0"/>
          </a:p>
        </p:txBody>
      </p:sp>
      <p:sp>
        <p:nvSpPr>
          <p:cNvPr id="14" name="文本框 13">
            <a:extLst>
              <a:ext uri="{FF2B5EF4-FFF2-40B4-BE49-F238E27FC236}">
                <a16:creationId xmlns:a16="http://schemas.microsoft.com/office/drawing/2014/main" id="{12F6AEED-704E-49A2-9C59-09AAC634D6D0}"/>
              </a:ext>
            </a:extLst>
          </p:cNvPr>
          <p:cNvSpPr txBox="1"/>
          <p:nvPr/>
        </p:nvSpPr>
        <p:spPr>
          <a:xfrm>
            <a:off x="803580" y="3545881"/>
            <a:ext cx="2707690" cy="369332"/>
          </a:xfrm>
          <a:prstGeom prst="rect">
            <a:avLst/>
          </a:prstGeom>
          <a:noFill/>
        </p:spPr>
        <p:txBody>
          <a:bodyPr wrap="square" rtlCol="0">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一般采用默认的分配即可</a:t>
            </a:r>
            <a:endParaRPr lang="zh-CN" altLang="en-US" dirty="0"/>
          </a:p>
        </p:txBody>
      </p:sp>
      <p:sp>
        <p:nvSpPr>
          <p:cNvPr id="10" name="矩形 9">
            <a:extLst>
              <a:ext uri="{FF2B5EF4-FFF2-40B4-BE49-F238E27FC236}">
                <a16:creationId xmlns:a16="http://schemas.microsoft.com/office/drawing/2014/main" id="{3E592318-DF83-4BD1-9526-1D38AA5B0261}"/>
              </a:ext>
            </a:extLst>
          </p:cNvPr>
          <p:cNvSpPr/>
          <p:nvPr/>
        </p:nvSpPr>
        <p:spPr>
          <a:xfrm>
            <a:off x="351991" y="2240133"/>
            <a:ext cx="3713982" cy="1071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141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1120545"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数据分配完成后，点击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进入下一步，该步骤需要设定神经网络隐含层的神经元数量，默认数量为</a:t>
            </a:r>
            <a:r>
              <a:rPr lang="en-US" altLang="zh-CN" dirty="0">
                <a:solidFill>
                  <a:srgbClr val="4D4D4D"/>
                </a:solidFill>
                <a:latin typeface="Microsoft YaHei" panose="020B0503020204020204" pitchFamily="34" charset="-122"/>
                <a:ea typeface="Microsoft YaHei" panose="020B0503020204020204" pitchFamily="34" charset="-122"/>
              </a:rPr>
              <a:t>10</a:t>
            </a:r>
            <a:r>
              <a:rPr lang="zh-CN" altLang="en-US" dirty="0">
                <a:solidFill>
                  <a:srgbClr val="4D4D4D"/>
                </a:solidFill>
                <a:latin typeface="Microsoft YaHei" panose="020B0503020204020204" pitchFamily="34" charset="-122"/>
                <a:ea typeface="Microsoft YaHei" panose="020B0503020204020204" pitchFamily="34" charset="-122"/>
              </a:rPr>
              <a:t>。</a:t>
            </a:r>
            <a:endParaRPr lang="zh-CN" altLang="en-US" dirty="0"/>
          </a:p>
        </p:txBody>
      </p:sp>
      <p:pic>
        <p:nvPicPr>
          <p:cNvPr id="6" name="图片 5">
            <a:extLst>
              <a:ext uri="{FF2B5EF4-FFF2-40B4-BE49-F238E27FC236}">
                <a16:creationId xmlns:a16="http://schemas.microsoft.com/office/drawing/2014/main" id="{FCB8946D-07EB-43D3-8DF1-2197382CC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237037"/>
            <a:ext cx="7872459" cy="5466985"/>
          </a:xfrm>
          <a:prstGeom prst="rect">
            <a:avLst/>
          </a:prstGeom>
        </p:spPr>
      </p:pic>
      <p:sp>
        <p:nvSpPr>
          <p:cNvPr id="11" name="矩形 10">
            <a:extLst>
              <a:ext uri="{FF2B5EF4-FFF2-40B4-BE49-F238E27FC236}">
                <a16:creationId xmlns:a16="http://schemas.microsoft.com/office/drawing/2014/main" id="{EC74904C-1F2C-443F-A9AF-733B45F2317F}"/>
              </a:ext>
            </a:extLst>
          </p:cNvPr>
          <p:cNvSpPr/>
          <p:nvPr/>
        </p:nvSpPr>
        <p:spPr>
          <a:xfrm>
            <a:off x="3289941" y="2283042"/>
            <a:ext cx="696133" cy="3358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2F06991-9704-43A1-B45A-1EF309FB4B70}"/>
              </a:ext>
            </a:extLst>
          </p:cNvPr>
          <p:cNvSpPr/>
          <p:nvPr/>
        </p:nvSpPr>
        <p:spPr>
          <a:xfrm>
            <a:off x="1844361" y="4574960"/>
            <a:ext cx="4902668" cy="1470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2F6AEED-704E-49A2-9C59-09AAC634D6D0}"/>
              </a:ext>
            </a:extLst>
          </p:cNvPr>
          <p:cNvSpPr txBox="1"/>
          <p:nvPr/>
        </p:nvSpPr>
        <p:spPr>
          <a:xfrm>
            <a:off x="8156847" y="4848705"/>
            <a:ext cx="2707690" cy="923330"/>
          </a:xfrm>
          <a:prstGeom prst="rect">
            <a:avLst/>
          </a:prstGeom>
          <a:noFill/>
        </p:spPr>
        <p:txBody>
          <a:bodyPr wrap="square" rtlCol="0">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在下方会显示神经网络结构，可以再次确认上一步的输入输出数据是否正确。</a:t>
            </a:r>
            <a:endParaRPr lang="zh-CN" altLang="en-US" dirty="0"/>
          </a:p>
        </p:txBody>
      </p:sp>
    </p:spTree>
    <p:extLst>
      <p:ext uri="{BB962C8B-B14F-4D97-AF65-F5344CB8AC3E}">
        <p14:creationId xmlns:p14="http://schemas.microsoft.com/office/powerpoint/2010/main" val="7744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0830401"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设定神经元数量后，点击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进入下一步，该步骤需要确定所使用的训练算法，默认使用的是</a:t>
            </a:r>
            <a:r>
              <a:rPr lang="en-US" altLang="zh-CN" dirty="0">
                <a:solidFill>
                  <a:srgbClr val="4D4D4D"/>
                </a:solidFill>
                <a:latin typeface="Microsoft YaHei" panose="020B0503020204020204" pitchFamily="34" charset="-122"/>
                <a:ea typeface="Microsoft YaHei" panose="020B0503020204020204" pitchFamily="34" charset="-122"/>
              </a:rPr>
              <a:t>LM</a:t>
            </a:r>
            <a:r>
              <a:rPr lang="zh-CN" altLang="en-US" dirty="0">
                <a:solidFill>
                  <a:srgbClr val="4D4D4D"/>
                </a:solidFill>
                <a:latin typeface="Microsoft YaHei" panose="020B0503020204020204" pitchFamily="34" charset="-122"/>
                <a:ea typeface="Microsoft YaHei" panose="020B0503020204020204" pitchFamily="34" charset="-122"/>
              </a:rPr>
              <a:t>算法。</a:t>
            </a:r>
            <a:endParaRPr lang="zh-CN" altLang="en-US" dirty="0"/>
          </a:p>
        </p:txBody>
      </p:sp>
      <p:pic>
        <p:nvPicPr>
          <p:cNvPr id="4" name="图片 3">
            <a:extLst>
              <a:ext uri="{FF2B5EF4-FFF2-40B4-BE49-F238E27FC236}">
                <a16:creationId xmlns:a16="http://schemas.microsoft.com/office/drawing/2014/main" id="{A1D1FC24-FDA7-4985-B621-E402A0D57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277562"/>
            <a:ext cx="7697060" cy="5345180"/>
          </a:xfrm>
          <a:prstGeom prst="rect">
            <a:avLst/>
          </a:prstGeom>
        </p:spPr>
      </p:pic>
      <p:cxnSp>
        <p:nvCxnSpPr>
          <p:cNvPr id="9" name="直接箭头连接符 8">
            <a:extLst>
              <a:ext uri="{FF2B5EF4-FFF2-40B4-BE49-F238E27FC236}">
                <a16:creationId xmlns:a16="http://schemas.microsoft.com/office/drawing/2014/main" id="{02BCE268-D866-499F-B943-0228E44FC5D3}"/>
              </a:ext>
            </a:extLst>
          </p:cNvPr>
          <p:cNvCxnSpPr/>
          <p:nvPr/>
        </p:nvCxnSpPr>
        <p:spPr>
          <a:xfrm flipV="1">
            <a:off x="2086252" y="3642064"/>
            <a:ext cx="115410" cy="441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72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6791346"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点击</a:t>
            </a:r>
            <a:r>
              <a:rPr lang="en-US" altLang="zh-CN" dirty="0">
                <a:solidFill>
                  <a:srgbClr val="4D4D4D"/>
                </a:solidFill>
                <a:latin typeface="Microsoft YaHei" panose="020B0503020204020204" pitchFamily="34" charset="-122"/>
                <a:ea typeface="Microsoft YaHei" panose="020B0503020204020204" pitchFamily="34" charset="-122"/>
              </a:rPr>
              <a:t>Train</a:t>
            </a:r>
            <a:r>
              <a:rPr lang="zh-CN" altLang="en-US" dirty="0">
                <a:solidFill>
                  <a:srgbClr val="4D4D4D"/>
                </a:solidFill>
                <a:latin typeface="Microsoft YaHei" panose="020B0503020204020204" pitchFamily="34" charset="-122"/>
                <a:ea typeface="Microsoft YaHei" panose="020B0503020204020204" pitchFamily="34" charset="-122"/>
              </a:rPr>
              <a:t>后会自动开始训练，训练结束后，可以查看</a:t>
            </a:r>
            <a:r>
              <a:rPr lang="en-US" altLang="zh-CN" dirty="0">
                <a:solidFill>
                  <a:srgbClr val="4D4D4D"/>
                </a:solidFill>
                <a:latin typeface="Microsoft YaHei" panose="020B0503020204020204" pitchFamily="34" charset="-122"/>
                <a:ea typeface="Microsoft YaHei" panose="020B0503020204020204" pitchFamily="34" charset="-122"/>
              </a:rPr>
              <a:t>Error</a:t>
            </a:r>
            <a:r>
              <a:rPr lang="zh-CN" altLang="en-US" dirty="0">
                <a:solidFill>
                  <a:srgbClr val="4D4D4D"/>
                </a:solidFill>
                <a:latin typeface="Microsoft YaHei" panose="020B0503020204020204" pitchFamily="34" charset="-122"/>
                <a:ea typeface="Microsoft YaHei" panose="020B0503020204020204" pitchFamily="34" charset="-122"/>
              </a:rPr>
              <a:t>等结果</a:t>
            </a:r>
            <a:endParaRPr lang="zh-CN" altLang="en-US" dirty="0"/>
          </a:p>
        </p:txBody>
      </p:sp>
      <p:pic>
        <p:nvPicPr>
          <p:cNvPr id="5" name="图片 4">
            <a:extLst>
              <a:ext uri="{FF2B5EF4-FFF2-40B4-BE49-F238E27FC236}">
                <a16:creationId xmlns:a16="http://schemas.microsoft.com/office/drawing/2014/main" id="{92C04D56-0353-41F8-97FD-7A18B1130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181552"/>
            <a:ext cx="3641477" cy="5606249"/>
          </a:xfrm>
          <a:prstGeom prst="rect">
            <a:avLst/>
          </a:prstGeom>
        </p:spPr>
      </p:pic>
      <p:pic>
        <p:nvPicPr>
          <p:cNvPr id="7" name="图片 6">
            <a:extLst>
              <a:ext uri="{FF2B5EF4-FFF2-40B4-BE49-F238E27FC236}">
                <a16:creationId xmlns:a16="http://schemas.microsoft.com/office/drawing/2014/main" id="{C11093EB-2DAE-410D-A308-8BE363E10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181552"/>
            <a:ext cx="4628225" cy="3913100"/>
          </a:xfrm>
          <a:prstGeom prst="rect">
            <a:avLst/>
          </a:prstGeom>
        </p:spPr>
      </p:pic>
      <p:pic>
        <p:nvPicPr>
          <p:cNvPr id="10" name="图片 9">
            <a:extLst>
              <a:ext uri="{FF2B5EF4-FFF2-40B4-BE49-F238E27FC236}">
                <a16:creationId xmlns:a16="http://schemas.microsoft.com/office/drawing/2014/main" id="{213EE6C4-2862-49A2-8F43-697C8121E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685" y="2351667"/>
            <a:ext cx="4867922" cy="4115761"/>
          </a:xfrm>
          <a:prstGeom prst="rect">
            <a:avLst/>
          </a:prstGeom>
        </p:spPr>
      </p:pic>
    </p:spTree>
    <p:extLst>
      <p:ext uri="{BB962C8B-B14F-4D97-AF65-F5344CB8AC3E}">
        <p14:creationId xmlns:p14="http://schemas.microsoft.com/office/powerpoint/2010/main" val="493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FC0F1-4B0E-4DD6-8620-F03C168F5D16}"/>
              </a:ext>
            </a:extLst>
          </p:cNvPr>
          <p:cNvSpPr>
            <a:spLocks noGrp="1"/>
          </p:cNvSpPr>
          <p:nvPr>
            <p:ph type="title"/>
          </p:nvPr>
        </p:nvSpPr>
        <p:spPr/>
        <p:txBody>
          <a:bodyPr/>
          <a:lstStyle/>
          <a:p>
            <a:r>
              <a:rPr lang="zh-CN" altLang="en-US" dirty="0"/>
              <a:t>概述</a:t>
            </a:r>
          </a:p>
        </p:txBody>
      </p:sp>
      <p:sp>
        <p:nvSpPr>
          <p:cNvPr id="4" name="Rectangle 2">
            <a:extLst>
              <a:ext uri="{FF2B5EF4-FFF2-40B4-BE49-F238E27FC236}">
                <a16:creationId xmlns:a16="http://schemas.microsoft.com/office/drawing/2014/main" id="{631A5545-5538-425B-908B-0BC5B6CB2F40}"/>
              </a:ext>
            </a:extLst>
          </p:cNvPr>
          <p:cNvSpPr txBox="1">
            <a:spLocks noChangeArrowheads="1"/>
          </p:cNvSpPr>
          <p:nvPr/>
        </p:nvSpPr>
        <p:spPr>
          <a:xfrm>
            <a:off x="401425" y="1682466"/>
            <a:ext cx="11005008" cy="467233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zh-CN" dirty="0"/>
              <a:t>简单来说，用户可以从如下的几个角度来理解S-函数：</a:t>
            </a:r>
          </a:p>
          <a:p>
            <a:pPr algn="just"/>
            <a:r>
              <a:rPr lang="zh-CN" altLang="zh-CN" dirty="0">
                <a:cs typeface="Times New Roman" panose="02020603050405020304" pitchFamily="18" charset="0"/>
              </a:rPr>
              <a:t>(1)  S-</a:t>
            </a:r>
            <a:r>
              <a:rPr lang="zh-CN" altLang="zh-CN" dirty="0"/>
              <a:t>函数为</a:t>
            </a:r>
            <a:r>
              <a:rPr lang="zh-CN" altLang="zh-CN" dirty="0">
                <a:cs typeface="Times New Roman" panose="02020603050405020304" pitchFamily="18" charset="0"/>
              </a:rPr>
              <a:t>Simulink</a:t>
            </a:r>
            <a:r>
              <a:rPr lang="zh-CN" altLang="zh-CN" dirty="0"/>
              <a:t>的“系统”函数。</a:t>
            </a:r>
          </a:p>
          <a:p>
            <a:pPr algn="just"/>
            <a:r>
              <a:rPr lang="zh-CN" altLang="zh-CN" dirty="0">
                <a:cs typeface="Times New Roman" panose="02020603050405020304" pitchFamily="18" charset="0"/>
              </a:rPr>
              <a:t>(2) </a:t>
            </a:r>
            <a:r>
              <a:rPr lang="zh-CN" altLang="zh-CN" dirty="0"/>
              <a:t>能够响应</a:t>
            </a:r>
            <a:r>
              <a:rPr lang="zh-CN" altLang="zh-CN" dirty="0">
                <a:cs typeface="Times New Roman" panose="02020603050405020304" pitchFamily="18" charset="0"/>
              </a:rPr>
              <a:t>Simulink</a:t>
            </a:r>
            <a:r>
              <a:rPr lang="zh-CN" altLang="zh-CN" dirty="0"/>
              <a:t>求解器命令的函数。</a:t>
            </a:r>
          </a:p>
          <a:p>
            <a:pPr algn="just"/>
            <a:r>
              <a:rPr lang="zh-CN" altLang="zh-CN" dirty="0">
                <a:cs typeface="Times New Roman" panose="02020603050405020304" pitchFamily="18" charset="0"/>
              </a:rPr>
              <a:t>(3) </a:t>
            </a:r>
            <a:r>
              <a:rPr lang="zh-CN" altLang="zh-CN" dirty="0"/>
              <a:t>采用非图形化的方法实现一个动态系统。</a:t>
            </a:r>
          </a:p>
          <a:p>
            <a:pPr algn="just"/>
            <a:r>
              <a:rPr lang="zh-CN" altLang="zh-CN" dirty="0">
                <a:cs typeface="Times New Roman" panose="02020603050405020304" pitchFamily="18" charset="0"/>
              </a:rPr>
              <a:t>(4) </a:t>
            </a:r>
            <a:r>
              <a:rPr lang="zh-CN" altLang="zh-CN" dirty="0"/>
              <a:t>可以开发新的</a:t>
            </a:r>
            <a:r>
              <a:rPr lang="zh-CN" altLang="zh-CN" dirty="0">
                <a:cs typeface="Times New Roman" panose="02020603050405020304" pitchFamily="18" charset="0"/>
              </a:rPr>
              <a:t>Simulink</a:t>
            </a:r>
            <a:r>
              <a:rPr lang="zh-CN" altLang="zh-CN" dirty="0"/>
              <a:t>模块。</a:t>
            </a:r>
          </a:p>
          <a:p>
            <a:pPr algn="just"/>
            <a:r>
              <a:rPr lang="zh-CN" altLang="zh-CN" dirty="0">
                <a:cs typeface="Times New Roman" panose="02020603050405020304" pitchFamily="18" charset="0"/>
              </a:rPr>
              <a:t>(5) </a:t>
            </a:r>
            <a:r>
              <a:rPr lang="zh-CN" altLang="zh-CN" dirty="0"/>
              <a:t>可以与已有的代码相结合进行仿真。</a:t>
            </a:r>
          </a:p>
          <a:p>
            <a:pPr algn="just"/>
            <a:r>
              <a:rPr lang="zh-CN" altLang="zh-CN" dirty="0">
                <a:cs typeface="Times New Roman" panose="02020603050405020304" pitchFamily="18" charset="0"/>
              </a:rPr>
              <a:t>(6) </a:t>
            </a:r>
            <a:r>
              <a:rPr lang="zh-CN" altLang="zh-CN" dirty="0"/>
              <a:t>采用文本方式输入复杂的系统方程。</a:t>
            </a:r>
          </a:p>
          <a:p>
            <a:pPr algn="just"/>
            <a:r>
              <a:rPr lang="zh-CN" altLang="zh-CN" dirty="0">
                <a:cs typeface="Times New Roman" panose="02020603050405020304" pitchFamily="18" charset="0"/>
              </a:rPr>
              <a:t>(7) </a:t>
            </a:r>
            <a:r>
              <a:rPr lang="zh-CN" altLang="zh-CN" dirty="0"/>
              <a:t>扩展</a:t>
            </a:r>
            <a:r>
              <a:rPr lang="zh-CN" altLang="zh-CN" dirty="0">
                <a:cs typeface="Times New Roman" panose="02020603050405020304" pitchFamily="18" charset="0"/>
              </a:rPr>
              <a:t>Simulink</a:t>
            </a:r>
            <a:r>
              <a:rPr lang="zh-CN" altLang="zh-CN" dirty="0"/>
              <a:t>功能。</a:t>
            </a:r>
            <a:r>
              <a:rPr lang="zh-CN" altLang="zh-CN" dirty="0">
                <a:cs typeface="Times New Roman" panose="02020603050405020304" pitchFamily="18" charset="0"/>
              </a:rPr>
              <a:t>M</a:t>
            </a:r>
            <a:r>
              <a:rPr lang="zh-CN" altLang="zh-CN" dirty="0"/>
              <a:t>文件</a:t>
            </a:r>
            <a:r>
              <a:rPr lang="zh-CN" altLang="zh-CN" dirty="0">
                <a:cs typeface="Times New Roman" panose="02020603050405020304" pitchFamily="18" charset="0"/>
              </a:rPr>
              <a:t>S-</a:t>
            </a:r>
            <a:r>
              <a:rPr lang="zh-CN" altLang="zh-CN" dirty="0"/>
              <a:t>函数可以扩展图形能力，</a:t>
            </a:r>
            <a:r>
              <a:rPr lang="zh-CN" altLang="zh-CN" dirty="0">
                <a:cs typeface="Times New Roman" panose="02020603050405020304" pitchFamily="18" charset="0"/>
              </a:rPr>
              <a:t>C MEX S-</a:t>
            </a:r>
            <a:r>
              <a:rPr lang="zh-CN" altLang="zh-CN" dirty="0"/>
              <a:t>函数可以提供与操作系统的接口。</a:t>
            </a:r>
          </a:p>
          <a:p>
            <a:pPr algn="just"/>
            <a:r>
              <a:rPr lang="zh-CN" altLang="zh-CN" dirty="0">
                <a:cs typeface="Times New Roman" panose="02020603050405020304" pitchFamily="18" charset="0"/>
              </a:rPr>
              <a:t>(8) S-</a:t>
            </a:r>
            <a:r>
              <a:rPr lang="zh-CN" altLang="zh-CN" dirty="0"/>
              <a:t>函数的语法结构是为实现一个动态系统而设计的（默认用法），其它</a:t>
            </a:r>
            <a:r>
              <a:rPr lang="zh-CN" altLang="zh-CN" dirty="0">
                <a:cs typeface="Times New Roman" panose="02020603050405020304" pitchFamily="18" charset="0"/>
              </a:rPr>
              <a:t>S-</a:t>
            </a:r>
            <a:r>
              <a:rPr lang="zh-CN" altLang="zh-CN" dirty="0"/>
              <a:t>函数的用法是默认用法的特例（如用于显示目的）。</a:t>
            </a:r>
          </a:p>
        </p:txBody>
      </p:sp>
    </p:spTree>
    <p:extLst>
      <p:ext uri="{BB962C8B-B14F-4D97-AF65-F5344CB8AC3E}">
        <p14:creationId xmlns:p14="http://schemas.microsoft.com/office/powerpoint/2010/main" val="3838184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2314781"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训练结束后点击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可以得到如下界面，在这个界面内可以再增加额外的测试集，如果对训练结果不满意也可重训练</a:t>
            </a:r>
            <a:endParaRPr lang="zh-CN" altLang="en-US" dirty="0"/>
          </a:p>
        </p:txBody>
      </p:sp>
      <p:pic>
        <p:nvPicPr>
          <p:cNvPr id="5" name="图片 4">
            <a:extLst>
              <a:ext uri="{FF2B5EF4-FFF2-40B4-BE49-F238E27FC236}">
                <a16:creationId xmlns:a16="http://schemas.microsoft.com/office/drawing/2014/main" id="{33471D86-59A1-4160-A270-801028CC7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260218"/>
            <a:ext cx="7670004" cy="5326392"/>
          </a:xfrm>
          <a:prstGeom prst="rect">
            <a:avLst/>
          </a:prstGeom>
        </p:spPr>
      </p:pic>
      <p:sp>
        <p:nvSpPr>
          <p:cNvPr id="7" name="矩形 6">
            <a:extLst>
              <a:ext uri="{FF2B5EF4-FFF2-40B4-BE49-F238E27FC236}">
                <a16:creationId xmlns:a16="http://schemas.microsoft.com/office/drawing/2014/main" id="{695DC483-0721-4B60-B6D4-D5F49D59E065}"/>
              </a:ext>
            </a:extLst>
          </p:cNvPr>
          <p:cNvSpPr/>
          <p:nvPr/>
        </p:nvSpPr>
        <p:spPr>
          <a:xfrm>
            <a:off x="4119390" y="1963445"/>
            <a:ext cx="3737348" cy="9661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157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97DC36-5D4B-4972-A156-EE826296D50A}"/>
              </a:ext>
            </a:extLst>
          </p:cNvPr>
          <p:cNvSpPr/>
          <p:nvPr/>
        </p:nvSpPr>
        <p:spPr>
          <a:xfrm>
            <a:off x="284388" y="812220"/>
            <a:ext cx="10047943" cy="369332"/>
          </a:xfrm>
          <a:prstGeom prst="rect">
            <a:avLst/>
          </a:prstGeom>
        </p:spPr>
        <p:txBody>
          <a:bodyPr wrap="non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如果对训练效果满意可以点击</a:t>
            </a:r>
            <a:r>
              <a:rPr lang="en-US" altLang="zh-CN" dirty="0">
                <a:solidFill>
                  <a:srgbClr val="4D4D4D"/>
                </a:solidFill>
                <a:latin typeface="Microsoft YaHei" panose="020B0503020204020204" pitchFamily="34" charset="-122"/>
                <a:ea typeface="Microsoft YaHei" panose="020B0503020204020204" pitchFamily="34" charset="-122"/>
              </a:rPr>
              <a:t>Next</a:t>
            </a:r>
            <a:r>
              <a:rPr lang="zh-CN" altLang="en-US" dirty="0">
                <a:solidFill>
                  <a:srgbClr val="4D4D4D"/>
                </a:solidFill>
                <a:latin typeface="Microsoft YaHei" panose="020B0503020204020204" pitchFamily="34" charset="-122"/>
                <a:ea typeface="Microsoft YaHei" panose="020B0503020204020204" pitchFamily="34" charset="-122"/>
              </a:rPr>
              <a:t>，进入到网络的导出环节，可以有三种导出网络参数的方式。</a:t>
            </a:r>
            <a:endParaRPr lang="zh-CN" altLang="en-US" dirty="0"/>
          </a:p>
        </p:txBody>
      </p:sp>
      <p:pic>
        <p:nvPicPr>
          <p:cNvPr id="4" name="图片 3">
            <a:extLst>
              <a:ext uri="{FF2B5EF4-FFF2-40B4-BE49-F238E27FC236}">
                <a16:creationId xmlns:a16="http://schemas.microsoft.com/office/drawing/2014/main" id="{F53091C1-9C08-45DD-8024-A7B64FD91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8" y="1279206"/>
            <a:ext cx="7860881" cy="5458945"/>
          </a:xfrm>
          <a:prstGeom prst="rect">
            <a:avLst/>
          </a:prstGeom>
        </p:spPr>
      </p:pic>
      <p:pic>
        <p:nvPicPr>
          <p:cNvPr id="8" name="图片 7">
            <a:extLst>
              <a:ext uri="{FF2B5EF4-FFF2-40B4-BE49-F238E27FC236}">
                <a16:creationId xmlns:a16="http://schemas.microsoft.com/office/drawing/2014/main" id="{9D70CE41-BD30-406A-B38B-9FFB5E99CF80}"/>
              </a:ext>
            </a:extLst>
          </p:cNvPr>
          <p:cNvPicPr>
            <a:picLocks noChangeAspect="1"/>
          </p:cNvPicPr>
          <p:nvPr/>
        </p:nvPicPr>
        <p:blipFill rotWithShape="1">
          <a:blip r:embed="rId4">
            <a:extLst>
              <a:ext uri="{28A0092B-C50C-407E-A947-70E740481C1C}">
                <a14:useLocalDpi xmlns:a14="http://schemas.microsoft.com/office/drawing/2010/main" val="0"/>
              </a:ext>
            </a:extLst>
          </a:blip>
          <a:srcRect r="40173"/>
          <a:stretch/>
        </p:blipFill>
        <p:spPr>
          <a:xfrm>
            <a:off x="8298284" y="1181552"/>
            <a:ext cx="3609328" cy="3145422"/>
          </a:xfrm>
          <a:prstGeom prst="rect">
            <a:avLst/>
          </a:prstGeom>
        </p:spPr>
      </p:pic>
      <p:pic>
        <p:nvPicPr>
          <p:cNvPr id="11" name="图片 10">
            <a:extLst>
              <a:ext uri="{FF2B5EF4-FFF2-40B4-BE49-F238E27FC236}">
                <a16:creationId xmlns:a16="http://schemas.microsoft.com/office/drawing/2014/main" id="{2305F418-1D19-449C-9F2A-C9E0040B83FD}"/>
              </a:ext>
            </a:extLst>
          </p:cNvPr>
          <p:cNvPicPr>
            <a:picLocks noChangeAspect="1"/>
          </p:cNvPicPr>
          <p:nvPr/>
        </p:nvPicPr>
        <p:blipFill rotWithShape="1">
          <a:blip r:embed="rId5">
            <a:extLst>
              <a:ext uri="{28A0092B-C50C-407E-A947-70E740481C1C}">
                <a14:useLocalDpi xmlns:a14="http://schemas.microsoft.com/office/drawing/2010/main" val="0"/>
              </a:ext>
            </a:extLst>
          </a:blip>
          <a:srcRect r="39954"/>
          <a:stretch/>
        </p:blipFill>
        <p:spPr>
          <a:xfrm>
            <a:off x="8685789" y="1705830"/>
            <a:ext cx="3506211" cy="3061478"/>
          </a:xfrm>
          <a:prstGeom prst="rect">
            <a:avLst/>
          </a:prstGeom>
        </p:spPr>
      </p:pic>
      <p:sp>
        <p:nvSpPr>
          <p:cNvPr id="12" name="矩形 11">
            <a:extLst>
              <a:ext uri="{FF2B5EF4-FFF2-40B4-BE49-F238E27FC236}">
                <a16:creationId xmlns:a16="http://schemas.microsoft.com/office/drawing/2014/main" id="{2323B99B-B856-4CAA-BC2E-EF418396E6B2}"/>
              </a:ext>
            </a:extLst>
          </p:cNvPr>
          <p:cNvSpPr/>
          <p:nvPr/>
        </p:nvSpPr>
        <p:spPr>
          <a:xfrm>
            <a:off x="5095783" y="2246051"/>
            <a:ext cx="2918113" cy="1322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AE638DA9-CF12-496F-BFDF-7EA673B29BDE}"/>
              </a:ext>
            </a:extLst>
          </p:cNvPr>
          <p:cNvCxnSpPr>
            <a:cxnSpLocks/>
          </p:cNvCxnSpPr>
          <p:nvPr/>
        </p:nvCxnSpPr>
        <p:spPr>
          <a:xfrm flipV="1">
            <a:off x="8114348" y="2246051"/>
            <a:ext cx="183936" cy="220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C9E82378-2475-4F7E-BF21-555F80E7CE4F}"/>
              </a:ext>
            </a:extLst>
          </p:cNvPr>
          <p:cNvSpPr/>
          <p:nvPr/>
        </p:nvSpPr>
        <p:spPr>
          <a:xfrm>
            <a:off x="5903650" y="3665588"/>
            <a:ext cx="2110245" cy="6613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06AD06D4-F73A-4614-A2B4-588C44FDE4CE}"/>
              </a:ext>
            </a:extLst>
          </p:cNvPr>
          <p:cNvCxnSpPr>
            <a:cxnSpLocks/>
          </p:cNvCxnSpPr>
          <p:nvPr/>
        </p:nvCxnSpPr>
        <p:spPr>
          <a:xfrm>
            <a:off x="7609032" y="4444420"/>
            <a:ext cx="524332" cy="188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BDCB4849-28F9-4D2F-BAF2-593BA46EB39E}"/>
              </a:ext>
            </a:extLst>
          </p:cNvPr>
          <p:cNvPicPr>
            <a:picLocks noChangeAspect="1"/>
          </p:cNvPicPr>
          <p:nvPr/>
        </p:nvPicPr>
        <p:blipFill rotWithShape="1">
          <a:blip r:embed="rId6">
            <a:extLst>
              <a:ext uri="{28A0092B-C50C-407E-A947-70E740481C1C}">
                <a14:useLocalDpi xmlns:a14="http://schemas.microsoft.com/office/drawing/2010/main" val="0"/>
              </a:ext>
            </a:extLst>
          </a:blip>
          <a:srcRect l="583" r="22962" b="26208"/>
          <a:stretch/>
        </p:blipFill>
        <p:spPr>
          <a:xfrm>
            <a:off x="8145269" y="4070825"/>
            <a:ext cx="4075869" cy="2787175"/>
          </a:xfrm>
          <a:prstGeom prst="rect">
            <a:avLst/>
          </a:prstGeom>
        </p:spPr>
      </p:pic>
    </p:spTree>
    <p:extLst>
      <p:ext uri="{BB962C8B-B14F-4D97-AF65-F5344CB8AC3E}">
        <p14:creationId xmlns:p14="http://schemas.microsoft.com/office/powerpoint/2010/main" val="20598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955800" y="1839630"/>
            <a:ext cx="8280400" cy="2215991"/>
          </a:xfrm>
          <a:prstGeom prst="rect">
            <a:avLst/>
          </a:prstGeom>
          <a:noFill/>
        </p:spPr>
        <p:txBody>
          <a:bodyPr wrap="square" rtlCol="0">
            <a:spAutoFit/>
          </a:bodyPr>
          <a:lstStyle/>
          <a:p>
            <a:pPr algn="dist"/>
            <a:r>
              <a:rPr lang="en-US" altLang="zh-CN" sz="13800" b="1" dirty="0">
                <a:solidFill>
                  <a:schemeClr val="accent4">
                    <a:lumMod val="20000"/>
                    <a:lumOff val="80000"/>
                  </a:schemeClr>
                </a:solidFill>
                <a:latin typeface="Tw Cen MT Condensed Extra Bold" panose="020B0803020202020204" pitchFamily="34" charset="0"/>
                <a:ea typeface="微软雅黑" panose="020B0503020204020204" pitchFamily="34" charset="-122"/>
              </a:rPr>
              <a:t>THANKS</a:t>
            </a:r>
            <a:endParaRPr lang="zh-CN" altLang="en-US" sz="13800" b="1" dirty="0">
              <a:solidFill>
                <a:schemeClr val="accent4">
                  <a:lumMod val="20000"/>
                  <a:lumOff val="80000"/>
                </a:schemeClr>
              </a:solidFill>
              <a:latin typeface="Tw Cen MT Condensed Extra Bold" panose="020B0803020202020204" pitchFamily="34" charset="0"/>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B36982B-F1E9-4E04-BEDD-4C5210A7E62E}"/>
              </a:ext>
            </a:extLst>
          </p:cNvPr>
          <p:cNvGrpSpPr/>
          <p:nvPr/>
        </p:nvGrpSpPr>
        <p:grpSpPr>
          <a:xfrm>
            <a:off x="3524021" y="2599055"/>
            <a:ext cx="4578350" cy="829945"/>
            <a:chOff x="1114" y="1843"/>
            <a:chExt cx="7210" cy="1307"/>
          </a:xfrm>
        </p:grpSpPr>
        <p:sp>
          <p:nvSpPr>
            <p:cNvPr id="3" name="文本框 2">
              <a:extLst>
                <a:ext uri="{FF2B5EF4-FFF2-40B4-BE49-F238E27FC236}">
                  <a16:creationId xmlns:a16="http://schemas.microsoft.com/office/drawing/2014/main" id="{020D42AF-E600-4D48-A130-D7924D7ED919}"/>
                </a:ext>
              </a:extLst>
            </p:cNvPr>
            <p:cNvSpPr txBox="1"/>
            <p:nvPr/>
          </p:nvSpPr>
          <p:spPr>
            <a:xfrm>
              <a:off x="1114" y="1843"/>
              <a:ext cx="1511" cy="1307"/>
            </a:xfrm>
            <a:prstGeom prst="rect">
              <a:avLst/>
            </a:prstGeom>
            <a:noFill/>
          </p:spPr>
          <p:txBody>
            <a:bodyPr wrap="square" rtlCol="0">
              <a:spAutoFit/>
            </a:bodyPr>
            <a:lstStyle/>
            <a:p>
              <a:r>
                <a:rPr lang="en-US" altLang="zh-CN" sz="4800" dirty="0">
                  <a:solidFill>
                    <a:schemeClr val="accent4">
                      <a:lumMod val="20000"/>
                      <a:lumOff val="80000"/>
                    </a:schemeClr>
                  </a:solidFill>
                  <a:latin typeface="Tw Cen MT Condensed Extra Bold" panose="020B0803020202020204" pitchFamily="34" charset="0"/>
                </a:rPr>
                <a:t>01</a:t>
              </a:r>
            </a:p>
          </p:txBody>
        </p:sp>
        <p:sp>
          <p:nvSpPr>
            <p:cNvPr id="4" name="文本框 3">
              <a:extLst>
                <a:ext uri="{FF2B5EF4-FFF2-40B4-BE49-F238E27FC236}">
                  <a16:creationId xmlns:a16="http://schemas.microsoft.com/office/drawing/2014/main" id="{AFBE6543-0106-4950-A028-66B2A6D5FB06}"/>
                </a:ext>
              </a:extLst>
            </p:cNvPr>
            <p:cNvSpPr txBox="1"/>
            <p:nvPr/>
          </p:nvSpPr>
          <p:spPr>
            <a:xfrm>
              <a:off x="2625" y="2143"/>
              <a:ext cx="5699" cy="8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S-Function</a:t>
              </a: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基础</a:t>
              </a:r>
            </a:p>
          </p:txBody>
        </p:sp>
      </p:grpSp>
      <p:sp>
        <p:nvSpPr>
          <p:cNvPr id="8" name="矩形 7">
            <a:extLst>
              <a:ext uri="{FF2B5EF4-FFF2-40B4-BE49-F238E27FC236}">
                <a16:creationId xmlns:a16="http://schemas.microsoft.com/office/drawing/2014/main" id="{E986CD42-05A7-4EC6-AD1B-4A197682D9D0}"/>
              </a:ext>
            </a:extLst>
          </p:cNvPr>
          <p:cNvSpPr/>
          <p:nvPr/>
        </p:nvSpPr>
        <p:spPr>
          <a:xfrm>
            <a:off x="6955903" y="3452534"/>
            <a:ext cx="1608133" cy="369332"/>
          </a:xfrm>
          <a:prstGeom prst="rect">
            <a:avLst/>
          </a:prstGeom>
        </p:spPr>
        <p:txBody>
          <a:bodyPr wrap="none">
            <a:spAutoFit/>
          </a:bodyPr>
          <a:lstStyle/>
          <a:p>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工作原理</a:t>
            </a:r>
            <a:endParaRPr lang="zh-CN" altLang="en-US" dirty="0"/>
          </a:p>
        </p:txBody>
      </p:sp>
    </p:spTree>
    <p:extLst>
      <p:ext uri="{BB962C8B-B14F-4D97-AF65-F5344CB8AC3E}">
        <p14:creationId xmlns:p14="http://schemas.microsoft.com/office/powerpoint/2010/main" val="123112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EA9E8-93E6-44E1-9BDD-3A98D3EA38CE}"/>
              </a:ext>
            </a:extLst>
          </p:cNvPr>
          <p:cNvSpPr>
            <a:spLocks noGrp="1"/>
          </p:cNvSpPr>
          <p:nvPr>
            <p:ph type="title"/>
          </p:nvPr>
        </p:nvSpPr>
        <p:spPr/>
        <p:txBody>
          <a:bodyPr/>
          <a:lstStyle/>
          <a:p>
            <a:r>
              <a:rPr lang="zh-CN" altLang="en-US" dirty="0"/>
              <a:t>状态空间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E3B77D-E24C-4D04-98A8-5F605F9F0B73}"/>
                  </a:ext>
                </a:extLst>
              </p:cNvPr>
              <p:cNvSpPr>
                <a:spLocks noGrp="1"/>
              </p:cNvSpPr>
              <p:nvPr>
                <p:ph idx="1"/>
              </p:nvPr>
            </p:nvSpPr>
            <p:spPr>
              <a:xfrm>
                <a:off x="505838" y="1825625"/>
                <a:ext cx="10847962" cy="4471480"/>
              </a:xfrm>
            </p:spPr>
            <p:txBody>
              <a:bodyPr>
                <a:normAutofit/>
              </a:bodyPr>
              <a:lstStyle/>
              <a:p>
                <a:pPr algn="just"/>
                <a:r>
                  <a:rPr lang="zh-CN" altLang="en-US" dirty="0"/>
                  <a:t>在对动态系统建模时，总是能够采用广义的状态空间形式对无论是线性系统还是非线性系统进行描述。这个描述包含以下两个方程：</a:t>
                </a:r>
              </a:p>
              <a:p>
                <a:pPr algn="just"/>
                <a:r>
                  <a:rPr lang="zh-CN" altLang="en-US" dirty="0">
                    <a:solidFill>
                      <a:srgbClr val="FF0000"/>
                    </a:solidFill>
                  </a:rPr>
                  <a:t>状态方程：</a:t>
                </a:r>
                <a14:m>
                  <m:oMath xmlns:m="http://schemas.openxmlformats.org/officeDocument/2006/math">
                    <m:acc>
                      <m:accPr>
                        <m:chr m:val="̇"/>
                        <m:ctrlPr>
                          <a:rPr lang="zh-CN" altLang="en-US"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𝑥</m:t>
                        </m:r>
                      </m:e>
                    </m:acc>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𝐴𝑥</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𝐵𝑢</m:t>
                    </m:r>
                  </m:oMath>
                </a14:m>
                <a:endParaRPr lang="zh-CN" altLang="en-US" dirty="0">
                  <a:solidFill>
                    <a:srgbClr val="FF0000"/>
                  </a:solidFill>
                </a:endParaRPr>
              </a:p>
              <a:p>
                <a:r>
                  <a:rPr lang="zh-CN" altLang="en-US" dirty="0">
                    <a:solidFill>
                      <a:srgbClr val="FF0000"/>
                    </a:solidFill>
                  </a:rPr>
                  <a:t>输出方程：</a:t>
                </a:r>
                <a:r>
                  <a:rPr lang="en-US" altLang="zh-CN" dirty="0">
                    <a:solidFill>
                      <a:srgbClr val="FF0000"/>
                    </a:solidFill>
                  </a:rPr>
                  <a:t>y</a:t>
                </a:r>
                <a14:m>
                  <m:oMath xmlns:m="http://schemas.openxmlformats.org/officeDocument/2006/math">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𝐶</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𝐷</m:t>
                    </m:r>
                    <m:r>
                      <a:rPr lang="en-US" altLang="zh-CN" i="1">
                        <a:solidFill>
                          <a:srgbClr val="FF0000"/>
                        </a:solidFill>
                        <a:latin typeface="Cambria Math" panose="02040503050406030204" pitchFamily="18" charset="0"/>
                      </a:rPr>
                      <m:t>𝑢</m:t>
                    </m:r>
                  </m:oMath>
                </a14:m>
                <a:endParaRPr lang="zh-CN" altLang="en-US" dirty="0">
                  <a:solidFill>
                    <a:srgbClr val="FF0000"/>
                  </a:solidFill>
                </a:endParaRPr>
              </a:p>
              <a:p>
                <a:r>
                  <a:rPr lang="zh-CN" altLang="zh-CN" dirty="0"/>
                  <a:t>状态方程描述了状态变量的一阶导数与状态变量、输入量之间的关系。</a:t>
                </a:r>
                <a:r>
                  <a:rPr lang="zh-CN" altLang="zh-CN" i="1" dirty="0"/>
                  <a:t>n</a:t>
                </a:r>
                <a:r>
                  <a:rPr lang="zh-CN" altLang="zh-CN" dirty="0"/>
                  <a:t>阶系统具有</a:t>
                </a:r>
                <a:r>
                  <a:rPr lang="zh-CN" altLang="zh-CN" i="1" dirty="0"/>
                  <a:t>n</a:t>
                </a:r>
                <a:r>
                  <a:rPr lang="zh-CN" altLang="zh-CN" dirty="0"/>
                  <a:t>个独立的状态变量，系统状态方程则是</a:t>
                </a:r>
                <a:r>
                  <a:rPr lang="zh-CN" altLang="zh-CN" i="1" dirty="0"/>
                  <a:t>n</a:t>
                </a:r>
                <a:r>
                  <a:rPr lang="zh-CN" altLang="zh-CN" dirty="0"/>
                  <a:t>个联立的一阶微分方程或者差分方程。对于一个系统，由于所选择的状态变量不同，会导出不同的状态方程，因此状态方程的形式不是唯一的。输出方程描述了输出与状态变量、输入量之间的关系。其中</a:t>
                </a:r>
                <a:r>
                  <a:rPr lang="zh-CN" altLang="zh-CN" b="1" i="1" dirty="0"/>
                  <a:t>A</a:t>
                </a:r>
                <a:r>
                  <a:rPr lang="zh-CN" altLang="zh-CN" dirty="0"/>
                  <a:t>、</a:t>
                </a:r>
                <a:r>
                  <a:rPr lang="zh-CN" altLang="zh-CN" b="1" i="1" dirty="0"/>
                  <a:t>B</a:t>
                </a:r>
                <a:r>
                  <a:rPr lang="zh-CN" altLang="zh-CN" dirty="0"/>
                  <a:t>、</a:t>
                </a:r>
                <a:r>
                  <a:rPr lang="zh-CN" altLang="zh-CN" b="1" i="1" dirty="0"/>
                  <a:t>C</a:t>
                </a:r>
                <a:r>
                  <a:rPr lang="zh-CN" altLang="zh-CN" dirty="0"/>
                  <a:t>、</a:t>
                </a:r>
                <a:r>
                  <a:rPr lang="zh-CN" altLang="zh-CN" b="1" i="1" dirty="0"/>
                  <a:t>D</a:t>
                </a:r>
                <a:r>
                  <a:rPr lang="zh-CN" altLang="zh-CN" dirty="0"/>
                  <a:t>分别是状态矩阵、输入矩阵、输出矩阵、前馈矩阵。</a:t>
                </a:r>
              </a:p>
              <a:p>
                <a:endParaRPr lang="zh-CN" altLang="en-US" dirty="0"/>
              </a:p>
            </p:txBody>
          </p:sp>
        </mc:Choice>
        <mc:Fallback xmlns="">
          <p:sp>
            <p:nvSpPr>
              <p:cNvPr id="3" name="内容占位符 2">
                <a:extLst>
                  <a:ext uri="{FF2B5EF4-FFF2-40B4-BE49-F238E27FC236}">
                    <a16:creationId xmlns:a16="http://schemas.microsoft.com/office/drawing/2014/main" id="{9AE3B77D-E24C-4D04-98A8-5F605F9F0B73}"/>
                  </a:ext>
                </a:extLst>
              </p:cNvPr>
              <p:cNvSpPr>
                <a:spLocks noGrp="1" noRot="1" noChangeAspect="1" noMove="1" noResize="1" noEditPoints="1" noAdjustHandles="1" noChangeArrowheads="1" noChangeShapeType="1" noTextEdit="1"/>
              </p:cNvSpPr>
              <p:nvPr>
                <p:ph idx="1"/>
              </p:nvPr>
            </p:nvSpPr>
            <p:spPr>
              <a:xfrm>
                <a:off x="505838" y="1825625"/>
                <a:ext cx="10847962" cy="4471480"/>
              </a:xfrm>
              <a:blipFill>
                <a:blip r:embed="rId2"/>
                <a:stretch>
                  <a:fillRect l="-1011" t="-2452" r="-2191" b="-1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78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65D71-CFEC-4C8C-8BE5-1578C214AD12}"/>
              </a:ext>
            </a:extLst>
          </p:cNvPr>
          <p:cNvSpPr>
            <a:spLocks noGrp="1"/>
          </p:cNvSpPr>
          <p:nvPr>
            <p:ph type="title"/>
          </p:nvPr>
        </p:nvSpPr>
        <p:spPr/>
        <p:txBody>
          <a:bodyPr/>
          <a:lstStyle/>
          <a:p>
            <a:r>
              <a:rPr lang="en-US" altLang="zh-CN" dirty="0"/>
              <a:t>S-</a:t>
            </a:r>
            <a:r>
              <a:rPr lang="zh-CN" altLang="en-US" dirty="0"/>
              <a:t>函数仿真流程</a:t>
            </a:r>
          </a:p>
        </p:txBody>
      </p:sp>
      <p:sp>
        <p:nvSpPr>
          <p:cNvPr id="3" name="内容占位符 2">
            <a:extLst>
              <a:ext uri="{FF2B5EF4-FFF2-40B4-BE49-F238E27FC236}">
                <a16:creationId xmlns:a16="http://schemas.microsoft.com/office/drawing/2014/main" id="{3427E92B-4AD2-41FE-9278-2C5E29A7BB7F}"/>
              </a:ext>
            </a:extLst>
          </p:cNvPr>
          <p:cNvSpPr>
            <a:spLocks noGrp="1"/>
          </p:cNvSpPr>
          <p:nvPr>
            <p:ph idx="1"/>
          </p:nvPr>
        </p:nvSpPr>
        <p:spPr>
          <a:xfrm>
            <a:off x="505838" y="1682466"/>
            <a:ext cx="10847962" cy="4485447"/>
          </a:xfrm>
        </p:spPr>
        <p:txBody>
          <a:bodyPr>
            <a:normAutofit fontScale="70000" lnSpcReduction="20000"/>
          </a:bodyPr>
          <a:lstStyle/>
          <a:p>
            <a:pPr algn="just">
              <a:lnSpc>
                <a:spcPct val="105000"/>
              </a:lnSpc>
            </a:pPr>
            <a:r>
              <a:rPr lang="zh-CN" altLang="zh-CN" dirty="0"/>
              <a:t> (1) 初始化：在仿真开始前，Simulink在这个阶段初始化S-函数。</a:t>
            </a:r>
          </a:p>
          <a:p>
            <a:pPr algn="just">
              <a:lnSpc>
                <a:spcPct val="105000"/>
              </a:lnSpc>
            </a:pPr>
            <a:r>
              <a:rPr lang="zh-CN" altLang="zh-CN" dirty="0"/>
              <a:t>        ① 初始化结构体SimStruct，它包含了S-函数的所有信息。</a:t>
            </a:r>
          </a:p>
          <a:p>
            <a:pPr algn="just">
              <a:lnSpc>
                <a:spcPct val="105000"/>
              </a:lnSpc>
            </a:pPr>
            <a:r>
              <a:rPr lang="zh-CN" altLang="zh-CN" dirty="0"/>
              <a:t>        ② 设置输入输出端口数。</a:t>
            </a:r>
          </a:p>
          <a:p>
            <a:pPr algn="just">
              <a:lnSpc>
                <a:spcPct val="105000"/>
              </a:lnSpc>
            </a:pPr>
            <a:r>
              <a:rPr lang="zh-CN" altLang="zh-CN" dirty="0"/>
              <a:t>        ③ 设置采样时间。</a:t>
            </a:r>
          </a:p>
          <a:p>
            <a:pPr algn="just">
              <a:lnSpc>
                <a:spcPct val="105000"/>
              </a:lnSpc>
            </a:pPr>
            <a:r>
              <a:rPr lang="zh-CN" altLang="zh-CN" dirty="0"/>
              <a:t>        ④ 分配存储空间。</a:t>
            </a:r>
          </a:p>
          <a:p>
            <a:pPr algn="just">
              <a:lnSpc>
                <a:spcPct val="105000"/>
              </a:lnSpc>
            </a:pPr>
            <a:r>
              <a:rPr lang="zh-CN" altLang="zh-CN" dirty="0"/>
              <a:t> (2) 计算下一个采样时间点：只有在使用变步长求解器进行仿真时，才需要计算下一个采样时间点，即计算下一步的仿真步长。</a:t>
            </a:r>
            <a:endParaRPr lang="en-US" altLang="zh-CN" dirty="0"/>
          </a:p>
          <a:p>
            <a:pPr algn="just">
              <a:lnSpc>
                <a:spcPct val="105000"/>
              </a:lnSpc>
            </a:pPr>
            <a:r>
              <a:rPr lang="zh-CN" altLang="zh-CN" dirty="0"/>
              <a:t> (3) 计算输出：计算所有输出端口的输出值。</a:t>
            </a:r>
          </a:p>
          <a:p>
            <a:pPr algn="just">
              <a:lnSpc>
                <a:spcPct val="105000"/>
              </a:lnSpc>
            </a:pPr>
            <a:r>
              <a:rPr lang="zh-CN" altLang="zh-CN" dirty="0"/>
              <a:t> (4) 更新状态：此例程在每个步长处都要执行一次，可以在这个例程中添加每一个仿真步都需要更新的内容，例如离散状态的更新。</a:t>
            </a:r>
          </a:p>
          <a:p>
            <a:pPr>
              <a:lnSpc>
                <a:spcPct val="105000"/>
              </a:lnSpc>
            </a:pPr>
            <a:r>
              <a:rPr lang="zh-CN" altLang="zh-CN" dirty="0"/>
              <a:t> (5) 数值积分：用于连续状态的求解和非采样过零点。如果S-函数存在连续状态，Simulink就在minor step time内调用mdlDdrivatives和mdlOutput两个S-函数例程。 </a:t>
            </a:r>
            <a:endParaRPr lang="zh-CN" altLang="en-US" dirty="0"/>
          </a:p>
          <a:p>
            <a:pPr algn="just"/>
            <a:endParaRPr lang="zh-CN" altLang="en-US" dirty="0"/>
          </a:p>
        </p:txBody>
      </p:sp>
    </p:spTree>
    <p:extLst>
      <p:ext uri="{BB962C8B-B14F-4D97-AF65-F5344CB8AC3E}">
        <p14:creationId xmlns:p14="http://schemas.microsoft.com/office/powerpoint/2010/main" val="3290016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B36982B-F1E9-4E04-BEDD-4C5210A7E62E}"/>
              </a:ext>
            </a:extLst>
          </p:cNvPr>
          <p:cNvGrpSpPr/>
          <p:nvPr/>
        </p:nvGrpSpPr>
        <p:grpSpPr>
          <a:xfrm>
            <a:off x="3524021" y="2599055"/>
            <a:ext cx="4578350" cy="829945"/>
            <a:chOff x="1114" y="1843"/>
            <a:chExt cx="7210" cy="1307"/>
          </a:xfrm>
        </p:grpSpPr>
        <p:sp>
          <p:nvSpPr>
            <p:cNvPr id="3" name="文本框 2">
              <a:extLst>
                <a:ext uri="{FF2B5EF4-FFF2-40B4-BE49-F238E27FC236}">
                  <a16:creationId xmlns:a16="http://schemas.microsoft.com/office/drawing/2014/main" id="{020D42AF-E600-4D48-A130-D7924D7ED919}"/>
                </a:ext>
              </a:extLst>
            </p:cNvPr>
            <p:cNvSpPr txBox="1"/>
            <p:nvPr/>
          </p:nvSpPr>
          <p:spPr>
            <a:xfrm>
              <a:off x="1114" y="1843"/>
              <a:ext cx="1511" cy="1307"/>
            </a:xfrm>
            <a:prstGeom prst="rect">
              <a:avLst/>
            </a:prstGeom>
            <a:noFill/>
          </p:spPr>
          <p:txBody>
            <a:bodyPr wrap="square" rtlCol="0">
              <a:spAutoFit/>
            </a:bodyPr>
            <a:lstStyle/>
            <a:p>
              <a:r>
                <a:rPr lang="en-US" altLang="zh-CN" sz="4800" dirty="0">
                  <a:solidFill>
                    <a:schemeClr val="accent4">
                      <a:lumMod val="20000"/>
                      <a:lumOff val="80000"/>
                    </a:schemeClr>
                  </a:solidFill>
                  <a:latin typeface="Tw Cen MT Condensed Extra Bold" panose="020B0803020202020204" pitchFamily="34" charset="0"/>
                </a:rPr>
                <a:t>01</a:t>
              </a:r>
            </a:p>
          </p:txBody>
        </p:sp>
        <p:sp>
          <p:nvSpPr>
            <p:cNvPr id="4" name="文本框 3">
              <a:extLst>
                <a:ext uri="{FF2B5EF4-FFF2-40B4-BE49-F238E27FC236}">
                  <a16:creationId xmlns:a16="http://schemas.microsoft.com/office/drawing/2014/main" id="{AFBE6543-0106-4950-A028-66B2A6D5FB06}"/>
                </a:ext>
              </a:extLst>
            </p:cNvPr>
            <p:cNvSpPr txBox="1"/>
            <p:nvPr/>
          </p:nvSpPr>
          <p:spPr>
            <a:xfrm>
              <a:off x="2625" y="2143"/>
              <a:ext cx="5699" cy="82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S-Function</a:t>
              </a:r>
              <a:r>
                <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基础</a:t>
              </a:r>
            </a:p>
          </p:txBody>
        </p:sp>
      </p:grpSp>
      <p:sp>
        <p:nvSpPr>
          <p:cNvPr id="8" name="矩形 7">
            <a:extLst>
              <a:ext uri="{FF2B5EF4-FFF2-40B4-BE49-F238E27FC236}">
                <a16:creationId xmlns:a16="http://schemas.microsoft.com/office/drawing/2014/main" id="{E986CD42-05A7-4EC6-AD1B-4A197682D9D0}"/>
              </a:ext>
            </a:extLst>
          </p:cNvPr>
          <p:cNvSpPr/>
          <p:nvPr/>
        </p:nvSpPr>
        <p:spPr>
          <a:xfrm>
            <a:off x="6955903" y="3452534"/>
            <a:ext cx="1146468" cy="369332"/>
          </a:xfrm>
          <a:prstGeom prst="rect">
            <a:avLst/>
          </a:prstGeom>
        </p:spPr>
        <p:txBody>
          <a:bodyPr wrap="none">
            <a:spAutoFit/>
          </a:bodyPr>
          <a:lstStyle/>
          <a:p>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实践</a:t>
            </a:r>
            <a:endParaRPr lang="zh-CN" altLang="en-US" dirty="0"/>
          </a:p>
        </p:txBody>
      </p:sp>
    </p:spTree>
    <p:extLst>
      <p:ext uri="{BB962C8B-B14F-4D97-AF65-F5344CB8AC3E}">
        <p14:creationId xmlns:p14="http://schemas.microsoft.com/office/powerpoint/2010/main" val="401418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3F5D9-CDCC-40F7-80D4-F942AB6B7757}"/>
              </a:ext>
            </a:extLst>
          </p:cNvPr>
          <p:cNvSpPr>
            <a:spLocks noGrp="1"/>
          </p:cNvSpPr>
          <p:nvPr>
            <p:ph type="title"/>
          </p:nvPr>
        </p:nvSpPr>
        <p:spPr/>
        <p:txBody>
          <a:bodyPr/>
          <a:lstStyle/>
          <a:p>
            <a:r>
              <a:rPr lang="en-US" altLang="zh-CN" dirty="0"/>
              <a:t>S-</a:t>
            </a:r>
            <a:r>
              <a:rPr lang="zh-CN" altLang="en-US" dirty="0"/>
              <a:t>函数的工作流程</a:t>
            </a:r>
          </a:p>
        </p:txBody>
      </p:sp>
      <p:sp>
        <p:nvSpPr>
          <p:cNvPr id="3" name="内容占位符 2">
            <a:extLst>
              <a:ext uri="{FF2B5EF4-FFF2-40B4-BE49-F238E27FC236}">
                <a16:creationId xmlns:a16="http://schemas.microsoft.com/office/drawing/2014/main" id="{A6929B05-CAD4-4D68-9A60-B67091672DCB}"/>
              </a:ext>
            </a:extLst>
          </p:cNvPr>
          <p:cNvSpPr>
            <a:spLocks noGrp="1"/>
          </p:cNvSpPr>
          <p:nvPr>
            <p:ph idx="1"/>
          </p:nvPr>
        </p:nvSpPr>
        <p:spPr>
          <a:xfrm>
            <a:off x="505838" y="1825625"/>
            <a:ext cx="5206805" cy="3973552"/>
          </a:xfrm>
        </p:spPr>
        <p:txBody>
          <a:bodyPr/>
          <a:lstStyle/>
          <a:p>
            <a:r>
              <a:rPr lang="zh-CN" altLang="zh-CN" dirty="0"/>
              <a:t>S-函数和上节所介绍的S-函数仿真流程是一致的。它调用例程函数的顺序是通过标志Flag来控制的。图</a:t>
            </a:r>
            <a:r>
              <a:rPr lang="zh-CN" altLang="en-US" dirty="0"/>
              <a:t>中</a:t>
            </a:r>
            <a:r>
              <a:rPr lang="zh-CN" altLang="zh-CN" dirty="0"/>
              <a:t>给出了各仿真阶段的标志值、变量值及其对应仿真例程。</a:t>
            </a:r>
            <a:endParaRPr lang="zh-CN" altLang="en-US" dirty="0"/>
          </a:p>
        </p:txBody>
      </p:sp>
      <p:graphicFrame>
        <p:nvGraphicFramePr>
          <p:cNvPr id="4" name="Object 4">
            <a:extLst>
              <a:ext uri="{FF2B5EF4-FFF2-40B4-BE49-F238E27FC236}">
                <a16:creationId xmlns:a16="http://schemas.microsoft.com/office/drawing/2014/main" id="{0B3152E8-4FC7-4E48-97F1-57A1BFA1F65F}"/>
              </a:ext>
            </a:extLst>
          </p:cNvPr>
          <p:cNvGraphicFramePr>
            <a:graphicFrameLocks noChangeAspect="1"/>
          </p:cNvGraphicFramePr>
          <p:nvPr>
            <p:extLst>
              <p:ext uri="{D42A27DB-BD31-4B8C-83A1-F6EECF244321}">
                <p14:modId xmlns:p14="http://schemas.microsoft.com/office/powerpoint/2010/main" val="518994217"/>
              </p:ext>
            </p:extLst>
          </p:nvPr>
        </p:nvGraphicFramePr>
        <p:xfrm>
          <a:off x="5832835" y="858837"/>
          <a:ext cx="6019800" cy="5140325"/>
        </p:xfrm>
        <a:graphic>
          <a:graphicData uri="http://schemas.openxmlformats.org/presentationml/2006/ole">
            <mc:AlternateContent xmlns:mc="http://schemas.openxmlformats.org/markup-compatibility/2006">
              <mc:Choice xmlns:v="urn:schemas-microsoft-com:vml" Requires="v">
                <p:oleObj spid="_x0000_s2118" r:id="rId3" imgW="4649724" imgH="3980688" progId="Visio.Drawing.6">
                  <p:embed/>
                </p:oleObj>
              </mc:Choice>
              <mc:Fallback>
                <p:oleObj r:id="rId3" imgW="4649724" imgH="3980688" progId="Visio.Drawing.6">
                  <p:embed/>
                  <p:pic>
                    <p:nvPicPr>
                      <p:cNvPr id="30724" name="Object 4">
                        <a:extLst>
                          <a:ext uri="{FF2B5EF4-FFF2-40B4-BE49-F238E27FC236}">
                            <a16:creationId xmlns:a16="http://schemas.microsoft.com/office/drawing/2014/main" id="{EF60AE98-F4E8-4A10-94C3-148B86875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835" y="858837"/>
                        <a:ext cx="60198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1520124"/>
      </p:ext>
    </p:extLst>
  </p:cSld>
  <p:clrMapOvr>
    <a:masterClrMapping/>
  </p:clrMapOvr>
</p:sld>
</file>

<file path=ppt/theme/theme1.xml><?xml version="1.0" encoding="utf-8"?>
<a:theme xmlns:a="http://schemas.openxmlformats.org/drawingml/2006/main" name="1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2985</Words>
  <Application>Microsoft Office PowerPoint</Application>
  <PresentationFormat>宽屏</PresentationFormat>
  <Paragraphs>234</Paragraphs>
  <Slides>42</Slides>
  <Notes>12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5" baseType="lpstr">
      <vt:lpstr>微软雅黑</vt:lpstr>
      <vt:lpstr>Arial</vt:lpstr>
      <vt:lpstr>Tw Cen MT Condensed Extra Bold</vt:lpstr>
      <vt:lpstr>方正宋刻本秀楷简体</vt:lpstr>
      <vt:lpstr>Courier New</vt:lpstr>
      <vt:lpstr>微软雅黑</vt:lpstr>
      <vt:lpstr>Wingdings</vt:lpstr>
      <vt:lpstr>Times New Roman</vt:lpstr>
      <vt:lpstr>Cambria Math</vt:lpstr>
      <vt:lpstr>等线</vt:lpstr>
      <vt:lpstr>等线 Light</vt:lpstr>
      <vt:lpstr>1_Office 主题​​</vt:lpstr>
      <vt:lpstr>Visio.Drawing.6</vt:lpstr>
      <vt:lpstr>PowerPoint 演示文稿</vt:lpstr>
      <vt:lpstr>PowerPoint 演示文稿</vt:lpstr>
      <vt:lpstr>概述</vt:lpstr>
      <vt:lpstr>概述</vt:lpstr>
      <vt:lpstr>PowerPoint 演示文稿</vt:lpstr>
      <vt:lpstr>状态空间</vt:lpstr>
      <vt:lpstr>S-函数仿真流程</vt:lpstr>
      <vt:lpstr>PowerPoint 演示文稿</vt:lpstr>
      <vt:lpstr>S-函数的工作流程</vt:lpstr>
      <vt:lpstr>S-函数模板</vt:lpstr>
      <vt:lpstr>S-函数模板</vt:lpstr>
      <vt:lpstr>PowerPoint 演示文稿</vt:lpstr>
      <vt:lpstr>S-函数模板</vt:lpstr>
      <vt:lpstr>S-函数模板</vt:lpstr>
      <vt:lpstr>S-函数 实例</vt:lpstr>
      <vt:lpstr>PowerPoint 演示文稿</vt:lpstr>
      <vt:lpstr>PowerPoint 演示文稿</vt:lpstr>
      <vt:lpstr>PowerPoint 演示文稿</vt:lpstr>
      <vt:lpstr>Simulink 验证</vt:lpstr>
      <vt:lpstr>仿真结果</vt:lpstr>
      <vt:lpstr>PowerPoint 演示文稿</vt:lpstr>
      <vt:lpstr>模糊逻辑控制工具箱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神经网络工具箱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李志远</dc:creator>
  <cp:lastModifiedBy>dgf</cp:lastModifiedBy>
  <cp:revision>142</cp:revision>
  <dcterms:created xsi:type="dcterms:W3CDTF">2020-03-16T00:18:00Z</dcterms:created>
  <dcterms:modified xsi:type="dcterms:W3CDTF">2022-12-04T10:57:36Z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2052-11.1.0.9155</vt:lpwstr>
  </property>
</Properties>
</file>